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8" r:id="rId2"/>
    <p:sldId id="287" r:id="rId3"/>
    <p:sldId id="257" r:id="rId4"/>
    <p:sldId id="260" r:id="rId5"/>
    <p:sldId id="262" r:id="rId6"/>
    <p:sldId id="261" r:id="rId7"/>
    <p:sldId id="264" r:id="rId8"/>
    <p:sldId id="259" r:id="rId9"/>
    <p:sldId id="256" r:id="rId10"/>
    <p:sldId id="263" r:id="rId11"/>
    <p:sldId id="266" r:id="rId12"/>
    <p:sldId id="267" r:id="rId13"/>
    <p:sldId id="268" r:id="rId14"/>
    <p:sldId id="270" r:id="rId15"/>
    <p:sldId id="271" r:id="rId16"/>
    <p:sldId id="273" r:id="rId17"/>
    <p:sldId id="274" r:id="rId18"/>
    <p:sldId id="275" r:id="rId19"/>
    <p:sldId id="276" r:id="rId20"/>
    <p:sldId id="278" r:id="rId21"/>
    <p:sldId id="279" r:id="rId22"/>
    <p:sldId id="280" r:id="rId23"/>
    <p:sldId id="282" r:id="rId24"/>
    <p:sldId id="283" r:id="rId25"/>
    <p:sldId id="284" r:id="rId26"/>
    <p:sldId id="285" r:id="rId27"/>
    <p:sldId id="286" r:id="rId28"/>
    <p:sldId id="27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983E29-C0B3-4D75-A94E-137B388C7CA4}" type="datetimeFigureOut">
              <a:rPr lang="LID4096" smtClean="0"/>
              <a:t>05/23/2022</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948D121-E059-4F1C-83DB-38CB0720DB18}" type="slidenum">
              <a:rPr lang="LID4096" smtClean="0"/>
              <a:t>‹#›</a:t>
            </a:fld>
            <a:endParaRPr lang="LID4096"/>
          </a:p>
        </p:txBody>
      </p:sp>
    </p:spTree>
    <p:extLst>
      <p:ext uri="{BB962C8B-B14F-4D97-AF65-F5344CB8AC3E}">
        <p14:creationId xmlns:p14="http://schemas.microsoft.com/office/powerpoint/2010/main" val="2040033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983E29-C0B3-4D75-A94E-137B388C7CA4}" type="datetimeFigureOut">
              <a:rPr lang="LID4096" smtClean="0"/>
              <a:t>05/23/2022</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948D121-E059-4F1C-83DB-38CB0720DB18}" type="slidenum">
              <a:rPr lang="LID4096" smtClean="0"/>
              <a:t>‹#›</a:t>
            </a:fld>
            <a:endParaRPr lang="LID4096"/>
          </a:p>
        </p:txBody>
      </p:sp>
    </p:spTree>
    <p:extLst>
      <p:ext uri="{BB962C8B-B14F-4D97-AF65-F5344CB8AC3E}">
        <p14:creationId xmlns:p14="http://schemas.microsoft.com/office/powerpoint/2010/main" val="418701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983E29-C0B3-4D75-A94E-137B388C7CA4}" type="datetimeFigureOut">
              <a:rPr lang="LID4096" smtClean="0"/>
              <a:t>05/23/2022</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948D121-E059-4F1C-83DB-38CB0720DB18}" type="slidenum">
              <a:rPr lang="LID4096" smtClean="0"/>
              <a:t>‹#›</a:t>
            </a:fld>
            <a:endParaRPr lang="LID4096"/>
          </a:p>
        </p:txBody>
      </p:sp>
    </p:spTree>
    <p:extLst>
      <p:ext uri="{BB962C8B-B14F-4D97-AF65-F5344CB8AC3E}">
        <p14:creationId xmlns:p14="http://schemas.microsoft.com/office/powerpoint/2010/main" val="383062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983E29-C0B3-4D75-A94E-137B388C7CA4}" type="datetimeFigureOut">
              <a:rPr lang="LID4096" smtClean="0"/>
              <a:t>05/23/2022</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948D121-E059-4F1C-83DB-38CB0720DB18}" type="slidenum">
              <a:rPr lang="LID4096" smtClean="0"/>
              <a:t>‹#›</a:t>
            </a:fld>
            <a:endParaRPr lang="LID4096"/>
          </a:p>
        </p:txBody>
      </p:sp>
    </p:spTree>
    <p:extLst>
      <p:ext uri="{BB962C8B-B14F-4D97-AF65-F5344CB8AC3E}">
        <p14:creationId xmlns:p14="http://schemas.microsoft.com/office/powerpoint/2010/main" val="2820233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83E29-C0B3-4D75-A94E-137B388C7CA4}" type="datetimeFigureOut">
              <a:rPr lang="LID4096" smtClean="0"/>
              <a:t>05/23/2022</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1948D121-E059-4F1C-83DB-38CB0720DB18}" type="slidenum">
              <a:rPr lang="LID4096" smtClean="0"/>
              <a:t>‹#›</a:t>
            </a:fld>
            <a:endParaRPr lang="LID4096"/>
          </a:p>
        </p:txBody>
      </p:sp>
    </p:spTree>
    <p:extLst>
      <p:ext uri="{BB962C8B-B14F-4D97-AF65-F5344CB8AC3E}">
        <p14:creationId xmlns:p14="http://schemas.microsoft.com/office/powerpoint/2010/main" val="1004382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983E29-C0B3-4D75-A94E-137B388C7CA4}" type="datetimeFigureOut">
              <a:rPr lang="LID4096" smtClean="0"/>
              <a:t>05/23/2022</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1948D121-E059-4F1C-83DB-38CB0720DB18}" type="slidenum">
              <a:rPr lang="LID4096" smtClean="0"/>
              <a:t>‹#›</a:t>
            </a:fld>
            <a:endParaRPr lang="LID4096"/>
          </a:p>
        </p:txBody>
      </p:sp>
    </p:spTree>
    <p:extLst>
      <p:ext uri="{BB962C8B-B14F-4D97-AF65-F5344CB8AC3E}">
        <p14:creationId xmlns:p14="http://schemas.microsoft.com/office/powerpoint/2010/main" val="41889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983E29-C0B3-4D75-A94E-137B388C7CA4}" type="datetimeFigureOut">
              <a:rPr lang="LID4096" smtClean="0"/>
              <a:t>05/23/2022</a:t>
            </a:fld>
            <a:endParaRPr lang="LID4096"/>
          </a:p>
        </p:txBody>
      </p:sp>
      <p:sp>
        <p:nvSpPr>
          <p:cNvPr id="8" name="Footer Placeholder 7"/>
          <p:cNvSpPr>
            <a:spLocks noGrp="1"/>
          </p:cNvSpPr>
          <p:nvPr>
            <p:ph type="ftr" sz="quarter" idx="11"/>
          </p:nvPr>
        </p:nvSpPr>
        <p:spPr/>
        <p:txBody>
          <a:bodyPr/>
          <a:lstStyle/>
          <a:p>
            <a:endParaRPr lang="LID4096"/>
          </a:p>
        </p:txBody>
      </p:sp>
      <p:sp>
        <p:nvSpPr>
          <p:cNvPr id="9" name="Slide Number Placeholder 8"/>
          <p:cNvSpPr>
            <a:spLocks noGrp="1"/>
          </p:cNvSpPr>
          <p:nvPr>
            <p:ph type="sldNum" sz="quarter" idx="12"/>
          </p:nvPr>
        </p:nvSpPr>
        <p:spPr/>
        <p:txBody>
          <a:bodyPr/>
          <a:lstStyle/>
          <a:p>
            <a:fld id="{1948D121-E059-4F1C-83DB-38CB0720DB18}" type="slidenum">
              <a:rPr lang="LID4096" smtClean="0"/>
              <a:t>‹#›</a:t>
            </a:fld>
            <a:endParaRPr lang="LID4096"/>
          </a:p>
        </p:txBody>
      </p:sp>
    </p:spTree>
    <p:extLst>
      <p:ext uri="{BB962C8B-B14F-4D97-AF65-F5344CB8AC3E}">
        <p14:creationId xmlns:p14="http://schemas.microsoft.com/office/powerpoint/2010/main" val="478040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983E29-C0B3-4D75-A94E-137B388C7CA4}" type="datetimeFigureOut">
              <a:rPr lang="LID4096" smtClean="0"/>
              <a:t>05/23/2022</a:t>
            </a:fld>
            <a:endParaRPr lang="LID4096"/>
          </a:p>
        </p:txBody>
      </p:sp>
      <p:sp>
        <p:nvSpPr>
          <p:cNvPr id="4" name="Footer Placeholder 3"/>
          <p:cNvSpPr>
            <a:spLocks noGrp="1"/>
          </p:cNvSpPr>
          <p:nvPr>
            <p:ph type="ftr" sz="quarter" idx="11"/>
          </p:nvPr>
        </p:nvSpPr>
        <p:spPr/>
        <p:txBody>
          <a:bodyPr/>
          <a:lstStyle/>
          <a:p>
            <a:endParaRPr lang="LID4096"/>
          </a:p>
        </p:txBody>
      </p:sp>
      <p:sp>
        <p:nvSpPr>
          <p:cNvPr id="5" name="Slide Number Placeholder 4"/>
          <p:cNvSpPr>
            <a:spLocks noGrp="1"/>
          </p:cNvSpPr>
          <p:nvPr>
            <p:ph type="sldNum" sz="quarter" idx="12"/>
          </p:nvPr>
        </p:nvSpPr>
        <p:spPr/>
        <p:txBody>
          <a:bodyPr/>
          <a:lstStyle/>
          <a:p>
            <a:fld id="{1948D121-E059-4F1C-83DB-38CB0720DB18}" type="slidenum">
              <a:rPr lang="LID4096" smtClean="0"/>
              <a:t>‹#›</a:t>
            </a:fld>
            <a:endParaRPr lang="LID4096"/>
          </a:p>
        </p:txBody>
      </p:sp>
    </p:spTree>
    <p:extLst>
      <p:ext uri="{BB962C8B-B14F-4D97-AF65-F5344CB8AC3E}">
        <p14:creationId xmlns:p14="http://schemas.microsoft.com/office/powerpoint/2010/main" val="3161253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983E29-C0B3-4D75-A94E-137B388C7CA4}" type="datetimeFigureOut">
              <a:rPr lang="LID4096" smtClean="0"/>
              <a:t>05/23/2022</a:t>
            </a:fld>
            <a:endParaRPr lang="LID4096"/>
          </a:p>
        </p:txBody>
      </p:sp>
      <p:sp>
        <p:nvSpPr>
          <p:cNvPr id="3" name="Footer Placeholder 2"/>
          <p:cNvSpPr>
            <a:spLocks noGrp="1"/>
          </p:cNvSpPr>
          <p:nvPr>
            <p:ph type="ftr" sz="quarter" idx="11"/>
          </p:nvPr>
        </p:nvSpPr>
        <p:spPr/>
        <p:txBody>
          <a:bodyPr/>
          <a:lstStyle/>
          <a:p>
            <a:endParaRPr lang="LID4096"/>
          </a:p>
        </p:txBody>
      </p:sp>
      <p:sp>
        <p:nvSpPr>
          <p:cNvPr id="4" name="Slide Number Placeholder 3"/>
          <p:cNvSpPr>
            <a:spLocks noGrp="1"/>
          </p:cNvSpPr>
          <p:nvPr>
            <p:ph type="sldNum" sz="quarter" idx="12"/>
          </p:nvPr>
        </p:nvSpPr>
        <p:spPr/>
        <p:txBody>
          <a:bodyPr/>
          <a:lstStyle/>
          <a:p>
            <a:fld id="{1948D121-E059-4F1C-83DB-38CB0720DB18}" type="slidenum">
              <a:rPr lang="LID4096" smtClean="0"/>
              <a:t>‹#›</a:t>
            </a:fld>
            <a:endParaRPr lang="LID4096"/>
          </a:p>
        </p:txBody>
      </p:sp>
    </p:spTree>
    <p:extLst>
      <p:ext uri="{BB962C8B-B14F-4D97-AF65-F5344CB8AC3E}">
        <p14:creationId xmlns:p14="http://schemas.microsoft.com/office/powerpoint/2010/main" val="1428533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983E29-C0B3-4D75-A94E-137B388C7CA4}" type="datetimeFigureOut">
              <a:rPr lang="LID4096" smtClean="0"/>
              <a:t>05/23/2022</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1948D121-E059-4F1C-83DB-38CB0720DB18}" type="slidenum">
              <a:rPr lang="LID4096" smtClean="0"/>
              <a:t>‹#›</a:t>
            </a:fld>
            <a:endParaRPr lang="LID4096"/>
          </a:p>
        </p:txBody>
      </p:sp>
    </p:spTree>
    <p:extLst>
      <p:ext uri="{BB962C8B-B14F-4D97-AF65-F5344CB8AC3E}">
        <p14:creationId xmlns:p14="http://schemas.microsoft.com/office/powerpoint/2010/main" val="1721266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983E29-C0B3-4D75-A94E-137B388C7CA4}" type="datetimeFigureOut">
              <a:rPr lang="LID4096" smtClean="0"/>
              <a:t>05/23/2022</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1948D121-E059-4F1C-83DB-38CB0720DB18}" type="slidenum">
              <a:rPr lang="LID4096" smtClean="0"/>
              <a:t>‹#›</a:t>
            </a:fld>
            <a:endParaRPr lang="LID4096"/>
          </a:p>
        </p:txBody>
      </p:sp>
    </p:spTree>
    <p:extLst>
      <p:ext uri="{BB962C8B-B14F-4D97-AF65-F5344CB8AC3E}">
        <p14:creationId xmlns:p14="http://schemas.microsoft.com/office/powerpoint/2010/main" val="1684757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983E29-C0B3-4D75-A94E-137B388C7CA4}" type="datetimeFigureOut">
              <a:rPr lang="LID4096" smtClean="0"/>
              <a:t>05/23/2022</a:t>
            </a:fld>
            <a:endParaRPr lang="LID4096"/>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8D121-E059-4F1C-83DB-38CB0720DB18}" type="slidenum">
              <a:rPr lang="LID4096" smtClean="0"/>
              <a:t>‹#›</a:t>
            </a:fld>
            <a:endParaRPr lang="LID4096"/>
          </a:p>
        </p:txBody>
      </p:sp>
    </p:spTree>
    <p:extLst>
      <p:ext uri="{BB962C8B-B14F-4D97-AF65-F5344CB8AC3E}">
        <p14:creationId xmlns:p14="http://schemas.microsoft.com/office/powerpoint/2010/main" val="16102278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2.wdp"/><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6B8A-24FF-7D94-D2DA-477795D13687}"/>
              </a:ext>
            </a:extLst>
          </p:cNvPr>
          <p:cNvSpPr>
            <a:spLocks noGrp="1"/>
          </p:cNvSpPr>
          <p:nvPr>
            <p:ph type="title"/>
          </p:nvPr>
        </p:nvSpPr>
        <p:spPr>
          <a:xfrm>
            <a:off x="1376218" y="2101416"/>
            <a:ext cx="9144000" cy="2900518"/>
          </a:xfrm>
        </p:spPr>
        <p:txBody>
          <a:bodyPr vert="horz" lIns="91440" tIns="45720" rIns="91440" bIns="45720" rtlCol="0" anchor="b">
            <a:normAutofit/>
          </a:bodyPr>
          <a:lstStyle/>
          <a:p>
            <a:pPr algn="ctr"/>
            <a:r>
              <a:rPr lang="he-IL" sz="8000" dirty="0">
                <a:solidFill>
                  <a:srgbClr val="FFFFFF"/>
                </a:solidFill>
              </a:rPr>
              <a:t>מה משפיע על שינוי במדד?</a:t>
            </a:r>
            <a:r>
              <a:rPr lang="en-US" sz="8000" dirty="0">
                <a:solidFill>
                  <a:srgbClr val="FFFFFF"/>
                </a:solidFill>
              </a:rPr>
              <a:t> </a:t>
            </a:r>
            <a:endParaRPr lang="en-US" sz="6000" dirty="0">
              <a:solidFill>
                <a:srgbClr val="FFFFFF"/>
              </a:solidFill>
            </a:endParaRPr>
          </a:p>
        </p:txBody>
      </p:sp>
      <p:pic>
        <p:nvPicPr>
          <p:cNvPr id="4" name="Content Placeholder 3" descr="A group of people standing in front of a large screen&#10;&#10;Description automatically generated with medium confidence">
            <a:extLst>
              <a:ext uri="{FF2B5EF4-FFF2-40B4-BE49-F238E27FC236}">
                <a16:creationId xmlns:a16="http://schemas.microsoft.com/office/drawing/2014/main" id="{DD0771D4-519C-E299-8937-6703B60E880C}"/>
              </a:ext>
            </a:extLst>
          </p:cNvPr>
          <p:cNvPicPr>
            <a:picLocks noGrp="1" noChangeAspect="1"/>
          </p:cNvPicPr>
          <p:nvPr>
            <p:ph idx="1"/>
          </p:nvPr>
        </p:nvPicPr>
        <p:blipFill rotWithShape="1">
          <a:blip r:embed="rId2">
            <a:alphaModFix amt="50000"/>
          </a:blip>
          <a:srcRect/>
          <a:stretch/>
        </p:blipFill>
        <p:spPr>
          <a:xfrm>
            <a:off x="0" y="0"/>
            <a:ext cx="12192000" cy="6857999"/>
          </a:xfrm>
          <a:prstGeom prst="rect">
            <a:avLst/>
          </a:prstGeom>
        </p:spPr>
      </p:pic>
    </p:spTree>
    <p:extLst>
      <p:ext uri="{BB962C8B-B14F-4D97-AF65-F5344CB8AC3E}">
        <p14:creationId xmlns:p14="http://schemas.microsoft.com/office/powerpoint/2010/main" val="2452056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6D4716-3869-8471-807A-F525CFE7F91D}"/>
              </a:ext>
            </a:extLst>
          </p:cNvPr>
          <p:cNvPicPr>
            <a:picLocks noChangeAspect="1"/>
          </p:cNvPicPr>
          <p:nvPr/>
        </p:nvPicPr>
        <p:blipFill>
          <a:blip r:embed="rId2">
            <a:alphaModFix amt="3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0AFEF6A-E9E5-D710-B5DA-489312C6C7C0}"/>
              </a:ext>
            </a:extLst>
          </p:cNvPr>
          <p:cNvSpPr>
            <a:spLocks noGrp="1"/>
          </p:cNvSpPr>
          <p:nvPr>
            <p:ph type="title"/>
          </p:nvPr>
        </p:nvSpPr>
        <p:spPr>
          <a:xfrm>
            <a:off x="1108363" y="506357"/>
            <a:ext cx="9998076" cy="1505528"/>
          </a:xfrm>
        </p:spPr>
        <p:txBody>
          <a:bodyPr>
            <a:normAutofit fontScale="90000"/>
          </a:bodyPr>
          <a:lstStyle/>
          <a:p>
            <a:pPr algn="ctr"/>
            <a:br>
              <a:rPr lang="he-IL" dirty="0"/>
            </a:br>
            <a:r>
              <a:rPr lang="he-IL" sz="2700" dirty="0"/>
              <a:t>אחרי הממצאים שמצאתי רציתי לבדוק, אם אני קונה בחמישי ומוכרת בראשון הרוויח יותר מקנייה בראשון ומכירה בחמישי. הכנסתי </a:t>
            </a:r>
            <a:r>
              <a:rPr lang="he-IL" sz="2700" dirty="0" err="1"/>
              <a:t>לפייתון</a:t>
            </a:r>
            <a:r>
              <a:rPr lang="he-IL" sz="2700" dirty="0"/>
              <a:t> לבדיקה סטטיסטית ומצאתי דווקא שאם קונים בראשון ומוכרים בחמישי, רוב </a:t>
            </a:r>
            <a:r>
              <a:rPr lang="he-IL" sz="2700" dirty="0" err="1"/>
              <a:t>הסיכוים</a:t>
            </a:r>
            <a:r>
              <a:rPr lang="he-IL" sz="2700" dirty="0"/>
              <a:t> שתרוויח יותר מאשר אם תקנה בחמישי ותמכור בראשון ( כנראה בגלל טווח הזמנים).</a:t>
            </a:r>
            <a:endParaRPr lang="LID4096" sz="2700" dirty="0"/>
          </a:p>
        </p:txBody>
      </p:sp>
      <p:pic>
        <p:nvPicPr>
          <p:cNvPr id="5" name="Content Placeholder 4">
            <a:extLst>
              <a:ext uri="{FF2B5EF4-FFF2-40B4-BE49-F238E27FC236}">
                <a16:creationId xmlns:a16="http://schemas.microsoft.com/office/drawing/2014/main" id="{EC4BA6AE-CA10-A791-F636-F093B1BA2D90}"/>
              </a:ext>
            </a:extLst>
          </p:cNvPr>
          <p:cNvPicPr>
            <a:picLocks noGrp="1" noChangeAspect="1"/>
          </p:cNvPicPr>
          <p:nvPr>
            <p:ph idx="1"/>
          </p:nvPr>
        </p:nvPicPr>
        <p:blipFill>
          <a:blip r:embed="rId3"/>
          <a:stretch>
            <a:fillRect/>
          </a:stretch>
        </p:blipFill>
        <p:spPr>
          <a:xfrm flipV="1">
            <a:off x="350983" y="4885992"/>
            <a:ext cx="4978399" cy="712887"/>
          </a:xfrm>
        </p:spPr>
      </p:pic>
      <p:pic>
        <p:nvPicPr>
          <p:cNvPr id="7" name="Picture 6">
            <a:extLst>
              <a:ext uri="{FF2B5EF4-FFF2-40B4-BE49-F238E27FC236}">
                <a16:creationId xmlns:a16="http://schemas.microsoft.com/office/drawing/2014/main" id="{4C34103C-20B0-3EA3-0A32-46888001F298}"/>
              </a:ext>
            </a:extLst>
          </p:cNvPr>
          <p:cNvPicPr>
            <a:picLocks noChangeAspect="1"/>
          </p:cNvPicPr>
          <p:nvPr/>
        </p:nvPicPr>
        <p:blipFill>
          <a:blip r:embed="rId4"/>
          <a:stretch>
            <a:fillRect/>
          </a:stretch>
        </p:blipFill>
        <p:spPr>
          <a:xfrm>
            <a:off x="845416" y="3489977"/>
            <a:ext cx="3980872" cy="1240236"/>
          </a:xfrm>
          <a:prstGeom prst="rect">
            <a:avLst/>
          </a:prstGeom>
        </p:spPr>
      </p:pic>
      <p:sp>
        <p:nvSpPr>
          <p:cNvPr id="9" name="TextBox 8">
            <a:extLst>
              <a:ext uri="{FF2B5EF4-FFF2-40B4-BE49-F238E27FC236}">
                <a16:creationId xmlns:a16="http://schemas.microsoft.com/office/drawing/2014/main" id="{319B090B-1F89-01E2-BE64-85EAB693A8D2}"/>
              </a:ext>
            </a:extLst>
          </p:cNvPr>
          <p:cNvSpPr txBox="1"/>
          <p:nvPr/>
        </p:nvSpPr>
        <p:spPr>
          <a:xfrm>
            <a:off x="434110" y="3052678"/>
            <a:ext cx="5283199" cy="369332"/>
          </a:xfrm>
          <a:prstGeom prst="rect">
            <a:avLst/>
          </a:prstGeom>
          <a:noFill/>
        </p:spPr>
        <p:txBody>
          <a:bodyPr wrap="square">
            <a:spAutoFit/>
          </a:bodyPr>
          <a:lstStyle/>
          <a:p>
            <a:r>
              <a:rPr lang="he-IL" dirty="0"/>
              <a:t>קנייה ביום ראשון ומכירה ביום חמישי באותו שבוע </a:t>
            </a:r>
            <a:endParaRPr lang="LID4096" dirty="0"/>
          </a:p>
        </p:txBody>
      </p:sp>
      <p:pic>
        <p:nvPicPr>
          <p:cNvPr id="11" name="Picture 10">
            <a:extLst>
              <a:ext uri="{FF2B5EF4-FFF2-40B4-BE49-F238E27FC236}">
                <a16:creationId xmlns:a16="http://schemas.microsoft.com/office/drawing/2014/main" id="{8A9DC778-1843-1934-C29F-48BC06A48B98}"/>
              </a:ext>
            </a:extLst>
          </p:cNvPr>
          <p:cNvPicPr>
            <a:picLocks noChangeAspect="1"/>
          </p:cNvPicPr>
          <p:nvPr/>
        </p:nvPicPr>
        <p:blipFill>
          <a:blip r:embed="rId5"/>
          <a:stretch>
            <a:fillRect/>
          </a:stretch>
        </p:blipFill>
        <p:spPr>
          <a:xfrm>
            <a:off x="7208693" y="5169058"/>
            <a:ext cx="3722255" cy="542104"/>
          </a:xfrm>
          <a:prstGeom prst="rect">
            <a:avLst/>
          </a:prstGeom>
        </p:spPr>
      </p:pic>
      <p:pic>
        <p:nvPicPr>
          <p:cNvPr id="13" name="Picture 12">
            <a:extLst>
              <a:ext uri="{FF2B5EF4-FFF2-40B4-BE49-F238E27FC236}">
                <a16:creationId xmlns:a16="http://schemas.microsoft.com/office/drawing/2014/main" id="{9F016751-9B68-005B-8304-8882914B4AE9}"/>
              </a:ext>
            </a:extLst>
          </p:cNvPr>
          <p:cNvPicPr>
            <a:picLocks noChangeAspect="1"/>
          </p:cNvPicPr>
          <p:nvPr/>
        </p:nvPicPr>
        <p:blipFill>
          <a:blip r:embed="rId6"/>
          <a:stretch>
            <a:fillRect/>
          </a:stretch>
        </p:blipFill>
        <p:spPr>
          <a:xfrm>
            <a:off x="6594532" y="3451094"/>
            <a:ext cx="4752052" cy="1531122"/>
          </a:xfrm>
          <a:prstGeom prst="rect">
            <a:avLst/>
          </a:prstGeom>
        </p:spPr>
      </p:pic>
      <p:sp>
        <p:nvSpPr>
          <p:cNvPr id="15" name="TextBox 14">
            <a:extLst>
              <a:ext uri="{FF2B5EF4-FFF2-40B4-BE49-F238E27FC236}">
                <a16:creationId xmlns:a16="http://schemas.microsoft.com/office/drawing/2014/main" id="{62ED3C10-1525-EED7-25EF-7F3E957B9BD3}"/>
              </a:ext>
            </a:extLst>
          </p:cNvPr>
          <p:cNvSpPr txBox="1"/>
          <p:nvPr/>
        </p:nvSpPr>
        <p:spPr>
          <a:xfrm>
            <a:off x="6474693" y="2988341"/>
            <a:ext cx="6160655" cy="369332"/>
          </a:xfrm>
          <a:prstGeom prst="rect">
            <a:avLst/>
          </a:prstGeom>
          <a:noFill/>
        </p:spPr>
        <p:txBody>
          <a:bodyPr wrap="square">
            <a:spAutoFit/>
          </a:bodyPr>
          <a:lstStyle/>
          <a:p>
            <a:r>
              <a:rPr lang="he-IL" dirty="0"/>
              <a:t>קנייה ביום חמישי ומכירה ביום ראשון של שבוע אחרי </a:t>
            </a:r>
            <a:endParaRPr lang="LID4096" dirty="0"/>
          </a:p>
        </p:txBody>
      </p:sp>
    </p:spTree>
    <p:extLst>
      <p:ext uri="{BB962C8B-B14F-4D97-AF65-F5344CB8AC3E}">
        <p14:creationId xmlns:p14="http://schemas.microsoft.com/office/powerpoint/2010/main" val="1956369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E8EC9C-EFD2-0728-2307-6649BD7B7042}"/>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colorTemperature colorTemp="9222"/>
                    </a14:imgEffect>
                  </a14:imgLayer>
                </a14:imgProps>
              </a:ext>
            </a:extLst>
          </a:blip>
          <a:stretch>
            <a:fillRect/>
          </a:stretch>
        </p:blipFill>
        <p:spPr>
          <a:xfrm>
            <a:off x="0" y="-104614"/>
            <a:ext cx="12192000" cy="6962614"/>
          </a:xfrm>
          <a:prstGeom prst="rect">
            <a:avLst/>
          </a:prstGeom>
        </p:spPr>
      </p:pic>
      <p:pic>
        <p:nvPicPr>
          <p:cNvPr id="5" name="Content Placeholder 4">
            <a:extLst>
              <a:ext uri="{FF2B5EF4-FFF2-40B4-BE49-F238E27FC236}">
                <a16:creationId xmlns:a16="http://schemas.microsoft.com/office/drawing/2014/main" id="{785487F2-F71A-EFBA-EC0D-6AF24F49944C}"/>
              </a:ext>
            </a:extLst>
          </p:cNvPr>
          <p:cNvPicPr>
            <a:picLocks noGrp="1" noChangeAspect="1"/>
          </p:cNvPicPr>
          <p:nvPr>
            <p:ph idx="1"/>
          </p:nvPr>
        </p:nvPicPr>
        <p:blipFill>
          <a:blip r:embed="rId4"/>
          <a:stretch>
            <a:fillRect/>
          </a:stretch>
        </p:blipFill>
        <p:spPr>
          <a:xfrm>
            <a:off x="406400" y="5147353"/>
            <a:ext cx="4883150" cy="1461337"/>
          </a:xfrm>
        </p:spPr>
      </p:pic>
      <p:pic>
        <p:nvPicPr>
          <p:cNvPr id="11" name="Picture 10">
            <a:extLst>
              <a:ext uri="{FF2B5EF4-FFF2-40B4-BE49-F238E27FC236}">
                <a16:creationId xmlns:a16="http://schemas.microsoft.com/office/drawing/2014/main" id="{CF99C70D-CD18-8C2E-AC82-6198FD5FD64E}"/>
              </a:ext>
            </a:extLst>
          </p:cNvPr>
          <p:cNvPicPr>
            <a:picLocks noChangeAspect="1"/>
          </p:cNvPicPr>
          <p:nvPr/>
        </p:nvPicPr>
        <p:blipFill>
          <a:blip r:embed="rId5"/>
          <a:stretch>
            <a:fillRect/>
          </a:stretch>
        </p:blipFill>
        <p:spPr>
          <a:xfrm>
            <a:off x="406400" y="166183"/>
            <a:ext cx="2368550" cy="4744321"/>
          </a:xfrm>
          <a:prstGeom prst="rect">
            <a:avLst/>
          </a:prstGeom>
        </p:spPr>
      </p:pic>
      <p:pic>
        <p:nvPicPr>
          <p:cNvPr id="13" name="Picture 12">
            <a:extLst>
              <a:ext uri="{FF2B5EF4-FFF2-40B4-BE49-F238E27FC236}">
                <a16:creationId xmlns:a16="http://schemas.microsoft.com/office/drawing/2014/main" id="{B7372C4A-D631-EEA5-E84A-DA34B419D27C}"/>
              </a:ext>
            </a:extLst>
          </p:cNvPr>
          <p:cNvPicPr>
            <a:picLocks noChangeAspect="1"/>
          </p:cNvPicPr>
          <p:nvPr/>
        </p:nvPicPr>
        <p:blipFill>
          <a:blip r:embed="rId6"/>
          <a:stretch>
            <a:fillRect/>
          </a:stretch>
        </p:blipFill>
        <p:spPr>
          <a:xfrm>
            <a:off x="2887230" y="854627"/>
            <a:ext cx="2147310" cy="4375397"/>
          </a:xfrm>
          <a:prstGeom prst="rect">
            <a:avLst/>
          </a:prstGeom>
        </p:spPr>
      </p:pic>
      <p:pic>
        <p:nvPicPr>
          <p:cNvPr id="15" name="Picture 14">
            <a:extLst>
              <a:ext uri="{FF2B5EF4-FFF2-40B4-BE49-F238E27FC236}">
                <a16:creationId xmlns:a16="http://schemas.microsoft.com/office/drawing/2014/main" id="{9ABCFAC4-79DA-3F4B-9E97-738C5E46AB6C}"/>
              </a:ext>
            </a:extLst>
          </p:cNvPr>
          <p:cNvPicPr>
            <a:picLocks noChangeAspect="1"/>
          </p:cNvPicPr>
          <p:nvPr/>
        </p:nvPicPr>
        <p:blipFill>
          <a:blip r:embed="rId7"/>
          <a:stretch>
            <a:fillRect/>
          </a:stretch>
        </p:blipFill>
        <p:spPr>
          <a:xfrm>
            <a:off x="5075360" y="1691945"/>
            <a:ext cx="2210280" cy="4447597"/>
          </a:xfrm>
          <a:prstGeom prst="rect">
            <a:avLst/>
          </a:prstGeom>
        </p:spPr>
      </p:pic>
      <p:pic>
        <p:nvPicPr>
          <p:cNvPr id="19" name="Picture 18">
            <a:extLst>
              <a:ext uri="{FF2B5EF4-FFF2-40B4-BE49-F238E27FC236}">
                <a16:creationId xmlns:a16="http://schemas.microsoft.com/office/drawing/2014/main" id="{A2EB0A3B-3480-17C9-D9E3-BF94D34A27E2}"/>
              </a:ext>
            </a:extLst>
          </p:cNvPr>
          <p:cNvPicPr>
            <a:picLocks noChangeAspect="1"/>
          </p:cNvPicPr>
          <p:nvPr/>
        </p:nvPicPr>
        <p:blipFill>
          <a:blip r:embed="rId8"/>
          <a:stretch>
            <a:fillRect/>
          </a:stretch>
        </p:blipFill>
        <p:spPr>
          <a:xfrm>
            <a:off x="9594180" y="166183"/>
            <a:ext cx="2191420" cy="4088563"/>
          </a:xfrm>
          <a:prstGeom prst="rect">
            <a:avLst/>
          </a:prstGeom>
        </p:spPr>
      </p:pic>
      <p:pic>
        <p:nvPicPr>
          <p:cNvPr id="25" name="Picture 24">
            <a:extLst>
              <a:ext uri="{FF2B5EF4-FFF2-40B4-BE49-F238E27FC236}">
                <a16:creationId xmlns:a16="http://schemas.microsoft.com/office/drawing/2014/main" id="{FFC0C647-EBE0-93D5-6B50-E1F342DA3E36}"/>
              </a:ext>
            </a:extLst>
          </p:cNvPr>
          <p:cNvPicPr>
            <a:picLocks noChangeAspect="1"/>
          </p:cNvPicPr>
          <p:nvPr/>
        </p:nvPicPr>
        <p:blipFill>
          <a:blip r:embed="rId9"/>
          <a:stretch>
            <a:fillRect/>
          </a:stretch>
        </p:blipFill>
        <p:spPr>
          <a:xfrm>
            <a:off x="7343059" y="1022099"/>
            <a:ext cx="2188566" cy="3975894"/>
          </a:xfrm>
          <a:prstGeom prst="rect">
            <a:avLst/>
          </a:prstGeom>
        </p:spPr>
      </p:pic>
      <p:sp>
        <p:nvSpPr>
          <p:cNvPr id="27" name="TextBox 26">
            <a:extLst>
              <a:ext uri="{FF2B5EF4-FFF2-40B4-BE49-F238E27FC236}">
                <a16:creationId xmlns:a16="http://schemas.microsoft.com/office/drawing/2014/main" id="{F35DF3A4-4B88-EEF7-4617-5BDC9EFA1EF5}"/>
              </a:ext>
            </a:extLst>
          </p:cNvPr>
          <p:cNvSpPr txBox="1"/>
          <p:nvPr/>
        </p:nvSpPr>
        <p:spPr>
          <a:xfrm>
            <a:off x="8096250" y="5230025"/>
            <a:ext cx="3689350" cy="646331"/>
          </a:xfrm>
          <a:prstGeom prst="rect">
            <a:avLst/>
          </a:prstGeom>
          <a:noFill/>
        </p:spPr>
        <p:txBody>
          <a:bodyPr wrap="square">
            <a:spAutoFit/>
          </a:bodyPr>
          <a:lstStyle/>
          <a:p>
            <a:pPr algn="ctr"/>
            <a:r>
              <a:rPr lang="he-IL" dirty="0"/>
              <a:t>השפעה על יום בחודש על ירידה</a:t>
            </a:r>
            <a:r>
              <a:rPr lang="en-US" dirty="0"/>
              <a:t> </a:t>
            </a:r>
            <a:r>
              <a:rPr lang="he-IL" dirty="0"/>
              <a:t>ברוב המדדים יצא ה-23.</a:t>
            </a:r>
            <a:endParaRPr lang="LID4096" dirty="0"/>
          </a:p>
        </p:txBody>
      </p:sp>
    </p:spTree>
    <p:extLst>
      <p:ext uri="{BB962C8B-B14F-4D97-AF65-F5344CB8AC3E}">
        <p14:creationId xmlns:p14="http://schemas.microsoft.com/office/powerpoint/2010/main" val="391276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FC4FB-E1AA-86BE-A753-04F188DC2594}"/>
              </a:ext>
            </a:extLst>
          </p:cNvPr>
          <p:cNvPicPr>
            <a:picLocks noChangeAspect="1"/>
          </p:cNvPicPr>
          <p:nvPr/>
        </p:nvPicPr>
        <p:blipFill>
          <a:blip r:embed="rId2"/>
          <a:stretch>
            <a:fillRect/>
          </a:stretch>
        </p:blipFill>
        <p:spPr>
          <a:xfrm>
            <a:off x="1" y="-1"/>
            <a:ext cx="12192000" cy="6858001"/>
          </a:xfrm>
          <a:prstGeom prst="rect">
            <a:avLst/>
          </a:prstGeom>
        </p:spPr>
      </p:pic>
      <p:pic>
        <p:nvPicPr>
          <p:cNvPr id="5" name="Content Placeholder 4">
            <a:extLst>
              <a:ext uri="{FF2B5EF4-FFF2-40B4-BE49-F238E27FC236}">
                <a16:creationId xmlns:a16="http://schemas.microsoft.com/office/drawing/2014/main" id="{52D5F490-0775-09F3-40F6-EACB05AD1BCA}"/>
              </a:ext>
            </a:extLst>
          </p:cNvPr>
          <p:cNvPicPr>
            <a:picLocks noGrp="1" noChangeAspect="1"/>
          </p:cNvPicPr>
          <p:nvPr>
            <p:ph idx="1"/>
          </p:nvPr>
        </p:nvPicPr>
        <p:blipFill>
          <a:blip r:embed="rId3"/>
          <a:stretch>
            <a:fillRect/>
          </a:stretch>
        </p:blipFill>
        <p:spPr>
          <a:xfrm>
            <a:off x="212436" y="4974632"/>
            <a:ext cx="5337896" cy="1671869"/>
          </a:xfrm>
        </p:spPr>
      </p:pic>
      <p:pic>
        <p:nvPicPr>
          <p:cNvPr id="7" name="Picture 6">
            <a:extLst>
              <a:ext uri="{FF2B5EF4-FFF2-40B4-BE49-F238E27FC236}">
                <a16:creationId xmlns:a16="http://schemas.microsoft.com/office/drawing/2014/main" id="{5E865301-C684-D908-7C98-AB43816649D9}"/>
              </a:ext>
            </a:extLst>
          </p:cNvPr>
          <p:cNvPicPr>
            <a:picLocks noChangeAspect="1"/>
          </p:cNvPicPr>
          <p:nvPr/>
        </p:nvPicPr>
        <p:blipFill>
          <a:blip r:embed="rId4"/>
          <a:stretch>
            <a:fillRect/>
          </a:stretch>
        </p:blipFill>
        <p:spPr>
          <a:xfrm>
            <a:off x="498438" y="365125"/>
            <a:ext cx="2246494" cy="4405023"/>
          </a:xfrm>
          <a:prstGeom prst="rect">
            <a:avLst/>
          </a:prstGeom>
        </p:spPr>
      </p:pic>
      <p:pic>
        <p:nvPicPr>
          <p:cNvPr id="9" name="Picture 8">
            <a:extLst>
              <a:ext uri="{FF2B5EF4-FFF2-40B4-BE49-F238E27FC236}">
                <a16:creationId xmlns:a16="http://schemas.microsoft.com/office/drawing/2014/main" id="{C763F2BD-4A7B-9ACD-5B3E-AF92DEDFF7DD}"/>
              </a:ext>
            </a:extLst>
          </p:cNvPr>
          <p:cNvPicPr>
            <a:picLocks noChangeAspect="1"/>
          </p:cNvPicPr>
          <p:nvPr/>
        </p:nvPicPr>
        <p:blipFill>
          <a:blip r:embed="rId5"/>
          <a:stretch>
            <a:fillRect/>
          </a:stretch>
        </p:blipFill>
        <p:spPr>
          <a:xfrm>
            <a:off x="2641598" y="954050"/>
            <a:ext cx="2050474" cy="4177601"/>
          </a:xfrm>
          <a:prstGeom prst="rect">
            <a:avLst/>
          </a:prstGeom>
        </p:spPr>
      </p:pic>
      <p:pic>
        <p:nvPicPr>
          <p:cNvPr id="11" name="Picture 10">
            <a:extLst>
              <a:ext uri="{FF2B5EF4-FFF2-40B4-BE49-F238E27FC236}">
                <a16:creationId xmlns:a16="http://schemas.microsoft.com/office/drawing/2014/main" id="{F8F9DFB9-811B-8A38-549B-F692C9CBC722}"/>
              </a:ext>
            </a:extLst>
          </p:cNvPr>
          <p:cNvPicPr>
            <a:picLocks noChangeAspect="1"/>
          </p:cNvPicPr>
          <p:nvPr/>
        </p:nvPicPr>
        <p:blipFill>
          <a:blip r:embed="rId6"/>
          <a:stretch>
            <a:fillRect/>
          </a:stretch>
        </p:blipFill>
        <p:spPr>
          <a:xfrm>
            <a:off x="4692072" y="167626"/>
            <a:ext cx="2301675" cy="4400261"/>
          </a:xfrm>
          <a:prstGeom prst="rect">
            <a:avLst/>
          </a:prstGeom>
        </p:spPr>
      </p:pic>
      <p:pic>
        <p:nvPicPr>
          <p:cNvPr id="13" name="Picture 12">
            <a:extLst>
              <a:ext uri="{FF2B5EF4-FFF2-40B4-BE49-F238E27FC236}">
                <a16:creationId xmlns:a16="http://schemas.microsoft.com/office/drawing/2014/main" id="{D2BB7C45-4594-4459-9CEB-A36789ABB4BE}"/>
              </a:ext>
            </a:extLst>
          </p:cNvPr>
          <p:cNvPicPr>
            <a:picLocks noChangeAspect="1"/>
          </p:cNvPicPr>
          <p:nvPr/>
        </p:nvPicPr>
        <p:blipFill>
          <a:blip r:embed="rId7"/>
          <a:stretch>
            <a:fillRect/>
          </a:stretch>
        </p:blipFill>
        <p:spPr>
          <a:xfrm>
            <a:off x="6993747" y="954050"/>
            <a:ext cx="2340732" cy="4177601"/>
          </a:xfrm>
          <a:prstGeom prst="rect">
            <a:avLst/>
          </a:prstGeom>
        </p:spPr>
      </p:pic>
      <p:pic>
        <p:nvPicPr>
          <p:cNvPr id="15" name="Picture 14">
            <a:extLst>
              <a:ext uri="{FF2B5EF4-FFF2-40B4-BE49-F238E27FC236}">
                <a16:creationId xmlns:a16="http://schemas.microsoft.com/office/drawing/2014/main" id="{FD05427B-D657-D5F0-3875-1B4098C93C42}"/>
              </a:ext>
            </a:extLst>
          </p:cNvPr>
          <p:cNvPicPr>
            <a:picLocks noChangeAspect="1"/>
          </p:cNvPicPr>
          <p:nvPr/>
        </p:nvPicPr>
        <p:blipFill>
          <a:blip r:embed="rId8"/>
          <a:stretch>
            <a:fillRect/>
          </a:stretch>
        </p:blipFill>
        <p:spPr>
          <a:xfrm>
            <a:off x="9334479" y="278955"/>
            <a:ext cx="2367094" cy="4177601"/>
          </a:xfrm>
          <a:prstGeom prst="rect">
            <a:avLst/>
          </a:prstGeom>
        </p:spPr>
      </p:pic>
      <p:sp>
        <p:nvSpPr>
          <p:cNvPr id="17" name="TextBox 16">
            <a:extLst>
              <a:ext uri="{FF2B5EF4-FFF2-40B4-BE49-F238E27FC236}">
                <a16:creationId xmlns:a16="http://schemas.microsoft.com/office/drawing/2014/main" id="{E44D25ED-7CD8-14AC-9714-FAA2C7414A2B}"/>
              </a:ext>
            </a:extLst>
          </p:cNvPr>
          <p:cNvSpPr txBox="1"/>
          <p:nvPr/>
        </p:nvSpPr>
        <p:spPr>
          <a:xfrm>
            <a:off x="6641670" y="5521939"/>
            <a:ext cx="4712130" cy="830997"/>
          </a:xfrm>
          <a:prstGeom prst="rect">
            <a:avLst/>
          </a:prstGeom>
          <a:noFill/>
        </p:spPr>
        <p:txBody>
          <a:bodyPr wrap="square">
            <a:spAutoFit/>
          </a:bodyPr>
          <a:lstStyle/>
          <a:p>
            <a:pPr algn="ctr"/>
            <a:r>
              <a:rPr lang="he-IL" sz="2400" dirty="0"/>
              <a:t>השפעה על יום בחודש על עלייה יוצא רוב הפעמים בראשון לחודש</a:t>
            </a:r>
            <a:endParaRPr lang="LID4096" sz="2400" dirty="0"/>
          </a:p>
        </p:txBody>
      </p:sp>
    </p:spTree>
    <p:extLst>
      <p:ext uri="{BB962C8B-B14F-4D97-AF65-F5344CB8AC3E}">
        <p14:creationId xmlns:p14="http://schemas.microsoft.com/office/powerpoint/2010/main" val="3584554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DEDC7E-8C81-6D0C-3282-EFC25F877ED2}"/>
              </a:ext>
            </a:extLst>
          </p:cNvPr>
          <p:cNvPicPr>
            <a:picLocks noChangeAspect="1"/>
          </p:cNvPicPr>
          <p:nvPr/>
        </p:nvPicPr>
        <p:blipFill>
          <a:blip r:embed="rId2"/>
          <a:stretch>
            <a:fillRect/>
          </a:stretch>
        </p:blipFill>
        <p:spPr>
          <a:xfrm>
            <a:off x="22224" y="16309"/>
            <a:ext cx="12166728" cy="6858000"/>
          </a:xfrm>
          <a:prstGeom prst="rect">
            <a:avLst/>
          </a:prstGeom>
        </p:spPr>
      </p:pic>
      <p:pic>
        <p:nvPicPr>
          <p:cNvPr id="15" name="Picture 14" descr="Table&#10;&#10;Description automatically generated">
            <a:extLst>
              <a:ext uri="{FF2B5EF4-FFF2-40B4-BE49-F238E27FC236}">
                <a16:creationId xmlns:a16="http://schemas.microsoft.com/office/drawing/2014/main" id="{C974D8C6-70EC-D46A-F442-5347AECF17F4}"/>
              </a:ext>
            </a:extLst>
          </p:cNvPr>
          <p:cNvPicPr>
            <a:picLocks noChangeAspect="1"/>
          </p:cNvPicPr>
          <p:nvPr/>
        </p:nvPicPr>
        <p:blipFill>
          <a:blip r:embed="rId3"/>
          <a:stretch>
            <a:fillRect/>
          </a:stretch>
        </p:blipFill>
        <p:spPr>
          <a:xfrm>
            <a:off x="838200" y="1876425"/>
            <a:ext cx="2889250" cy="2168525"/>
          </a:xfrm>
          <a:prstGeom prst="rect">
            <a:avLst/>
          </a:prstGeom>
        </p:spPr>
      </p:pic>
      <p:pic>
        <p:nvPicPr>
          <p:cNvPr id="11" name="Picture 10" descr="Text&#10;&#10;Description automatically generated">
            <a:extLst>
              <a:ext uri="{FF2B5EF4-FFF2-40B4-BE49-F238E27FC236}">
                <a16:creationId xmlns:a16="http://schemas.microsoft.com/office/drawing/2014/main" id="{451EFFD7-CA7B-247C-C638-719F37E755B7}"/>
              </a:ext>
            </a:extLst>
          </p:cNvPr>
          <p:cNvPicPr>
            <a:picLocks noChangeAspect="1"/>
          </p:cNvPicPr>
          <p:nvPr/>
        </p:nvPicPr>
        <p:blipFill>
          <a:blip r:embed="rId4"/>
          <a:stretch>
            <a:fillRect/>
          </a:stretch>
        </p:blipFill>
        <p:spPr>
          <a:xfrm>
            <a:off x="4543426" y="2110509"/>
            <a:ext cx="5319713" cy="1527907"/>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7485DD35-FD9E-48ED-BD61-4EEA82F38769}"/>
              </a:ext>
            </a:extLst>
          </p:cNvPr>
          <p:cNvPicPr>
            <a:picLocks noChangeAspect="1"/>
          </p:cNvPicPr>
          <p:nvPr/>
        </p:nvPicPr>
        <p:blipFill>
          <a:blip r:embed="rId5"/>
          <a:stretch>
            <a:fillRect/>
          </a:stretch>
        </p:blipFill>
        <p:spPr>
          <a:xfrm>
            <a:off x="1847850" y="4490411"/>
            <a:ext cx="5486400" cy="1570530"/>
          </a:xfrm>
          <a:prstGeom prst="rect">
            <a:avLst/>
          </a:prstGeom>
        </p:spPr>
      </p:pic>
      <p:pic>
        <p:nvPicPr>
          <p:cNvPr id="19" name="Picture 18" descr="Table&#10;&#10;Description automatically generated">
            <a:extLst>
              <a:ext uri="{FF2B5EF4-FFF2-40B4-BE49-F238E27FC236}">
                <a16:creationId xmlns:a16="http://schemas.microsoft.com/office/drawing/2014/main" id="{BDB5ED5D-6F3E-CCD8-37DA-A8284E3DCDD5}"/>
              </a:ext>
            </a:extLst>
          </p:cNvPr>
          <p:cNvPicPr>
            <a:picLocks noChangeAspect="1"/>
          </p:cNvPicPr>
          <p:nvPr/>
        </p:nvPicPr>
        <p:blipFill>
          <a:blip r:embed="rId6"/>
          <a:stretch>
            <a:fillRect/>
          </a:stretch>
        </p:blipFill>
        <p:spPr>
          <a:xfrm>
            <a:off x="8405813" y="4116388"/>
            <a:ext cx="2943225" cy="2146300"/>
          </a:xfrm>
          <a:prstGeom prst="rect">
            <a:avLst/>
          </a:prstGeom>
        </p:spPr>
      </p:pic>
      <p:sp>
        <p:nvSpPr>
          <p:cNvPr id="2" name="Title 1">
            <a:extLst>
              <a:ext uri="{FF2B5EF4-FFF2-40B4-BE49-F238E27FC236}">
                <a16:creationId xmlns:a16="http://schemas.microsoft.com/office/drawing/2014/main" id="{2DDF2B99-98B1-7F25-E9AB-2F6C0001011D}"/>
              </a:ext>
            </a:extLst>
          </p:cNvPr>
          <p:cNvSpPr>
            <a:spLocks noGrp="1"/>
          </p:cNvSpPr>
          <p:nvPr>
            <p:ph type="title"/>
          </p:nvPr>
        </p:nvSpPr>
        <p:spPr>
          <a:xfrm>
            <a:off x="3114675" y="1060016"/>
            <a:ext cx="6191250" cy="409575"/>
          </a:xfrm>
        </p:spPr>
        <p:txBody>
          <a:bodyPr vert="horz" lIns="91440" tIns="45720" rIns="91440" bIns="45720" rtlCol="0" anchor="ctr">
            <a:noAutofit/>
          </a:bodyPr>
          <a:lstStyle/>
          <a:p>
            <a:pPr algn="ctr"/>
            <a:r>
              <a:rPr lang="en-US" sz="2400" kern="1200" dirty="0" err="1">
                <a:latin typeface="+mj-lt"/>
                <a:ea typeface="+mj-ea"/>
                <a:cs typeface="+mj-cs"/>
              </a:rPr>
              <a:t>איזה</a:t>
            </a:r>
            <a:r>
              <a:rPr lang="en-US" sz="2400" kern="1200" dirty="0">
                <a:latin typeface="+mj-lt"/>
                <a:ea typeface="+mj-ea"/>
                <a:cs typeface="+mj-cs"/>
              </a:rPr>
              <a:t> </a:t>
            </a:r>
            <a:r>
              <a:rPr lang="en-US" sz="2400" kern="1200" dirty="0" err="1">
                <a:latin typeface="+mj-lt"/>
                <a:ea typeface="+mj-ea"/>
                <a:cs typeface="+mj-cs"/>
              </a:rPr>
              <a:t>חודש</a:t>
            </a:r>
            <a:r>
              <a:rPr lang="en-US" sz="2400" kern="1200" dirty="0">
                <a:latin typeface="+mj-lt"/>
                <a:ea typeface="+mj-ea"/>
                <a:cs typeface="+mj-cs"/>
              </a:rPr>
              <a:t> </a:t>
            </a:r>
            <a:r>
              <a:rPr lang="en-US" sz="2400" kern="1200" dirty="0" err="1">
                <a:latin typeface="+mj-lt"/>
                <a:ea typeface="+mj-ea"/>
                <a:cs typeface="+mj-cs"/>
              </a:rPr>
              <a:t>בשנה</a:t>
            </a:r>
            <a:r>
              <a:rPr lang="en-US" sz="2400" kern="1200" dirty="0">
                <a:latin typeface="+mj-lt"/>
                <a:ea typeface="+mj-ea"/>
                <a:cs typeface="+mj-cs"/>
              </a:rPr>
              <a:t> </a:t>
            </a:r>
            <a:r>
              <a:rPr lang="en-US" sz="2400" kern="1200" dirty="0" err="1">
                <a:latin typeface="+mj-lt"/>
                <a:ea typeface="+mj-ea"/>
                <a:cs typeface="+mj-cs"/>
              </a:rPr>
              <a:t>חיובי</a:t>
            </a:r>
            <a:r>
              <a:rPr lang="en-US" sz="2400" kern="1200" dirty="0">
                <a:latin typeface="+mj-lt"/>
                <a:ea typeface="+mj-ea"/>
                <a:cs typeface="+mj-cs"/>
              </a:rPr>
              <a:t> </a:t>
            </a:r>
            <a:r>
              <a:rPr lang="en-US" sz="2400" kern="1200" dirty="0" err="1">
                <a:latin typeface="+mj-lt"/>
                <a:ea typeface="+mj-ea"/>
                <a:cs typeface="+mj-cs"/>
              </a:rPr>
              <a:t>או</a:t>
            </a:r>
            <a:r>
              <a:rPr lang="en-US" sz="2400" kern="1200" dirty="0">
                <a:latin typeface="+mj-lt"/>
                <a:ea typeface="+mj-ea"/>
                <a:cs typeface="+mj-cs"/>
              </a:rPr>
              <a:t> </a:t>
            </a:r>
            <a:r>
              <a:rPr lang="en-US" sz="2400" kern="1200" dirty="0" err="1">
                <a:latin typeface="+mj-lt"/>
                <a:ea typeface="+mj-ea"/>
                <a:cs typeface="+mj-cs"/>
              </a:rPr>
              <a:t>שלילי</a:t>
            </a:r>
            <a:r>
              <a:rPr lang="en-US" sz="2400" kern="1200" dirty="0">
                <a:latin typeface="+mj-lt"/>
                <a:ea typeface="+mj-ea"/>
                <a:cs typeface="+mj-cs"/>
              </a:rPr>
              <a:t> </a:t>
            </a:r>
            <a:r>
              <a:rPr lang="en-US" sz="2400" kern="1200" dirty="0" err="1">
                <a:latin typeface="+mj-lt"/>
                <a:ea typeface="+mj-ea"/>
                <a:cs typeface="+mj-cs"/>
              </a:rPr>
              <a:t>ביחס</a:t>
            </a:r>
            <a:r>
              <a:rPr lang="en-US" sz="2400" kern="1200" dirty="0">
                <a:latin typeface="+mj-lt"/>
                <a:ea typeface="+mj-ea"/>
                <a:cs typeface="+mj-cs"/>
              </a:rPr>
              <a:t> </a:t>
            </a:r>
            <a:r>
              <a:rPr lang="en-US" sz="2400" kern="1200" dirty="0" err="1">
                <a:latin typeface="+mj-lt"/>
                <a:ea typeface="+mj-ea"/>
                <a:cs typeface="+mj-cs"/>
              </a:rPr>
              <a:t>לשאר</a:t>
            </a:r>
            <a:r>
              <a:rPr lang="en-US" sz="2400" kern="1200" dirty="0">
                <a:latin typeface="+mj-lt"/>
                <a:ea typeface="+mj-ea"/>
                <a:cs typeface="+mj-cs"/>
              </a:rPr>
              <a:t> </a:t>
            </a:r>
            <a:r>
              <a:rPr lang="en-US" sz="2400" kern="1200" dirty="0" err="1">
                <a:latin typeface="+mj-lt"/>
                <a:ea typeface="+mj-ea"/>
                <a:cs typeface="+mj-cs"/>
              </a:rPr>
              <a:t>החודשים</a:t>
            </a:r>
            <a:r>
              <a:rPr lang="en-US" sz="2400" kern="1200" dirty="0">
                <a:latin typeface="+mj-lt"/>
                <a:ea typeface="+mj-ea"/>
                <a:cs typeface="+mj-cs"/>
              </a:rPr>
              <a:t> </a:t>
            </a:r>
            <a:r>
              <a:rPr lang="en-US" sz="2400" kern="1200" dirty="0" err="1">
                <a:latin typeface="+mj-lt"/>
                <a:ea typeface="+mj-ea"/>
                <a:cs typeface="+mj-cs"/>
              </a:rPr>
              <a:t>בשנה</a:t>
            </a:r>
            <a:r>
              <a:rPr lang="he-IL" sz="2400" kern="1200" dirty="0">
                <a:latin typeface="+mj-lt"/>
                <a:ea typeface="+mj-ea"/>
                <a:cs typeface="+mj-cs"/>
              </a:rPr>
              <a:t>?</a:t>
            </a:r>
            <a:endParaRPr lang="en-US" sz="2400" kern="1200" dirty="0">
              <a:latin typeface="+mj-lt"/>
              <a:ea typeface="+mj-ea"/>
              <a:cs typeface="+mj-cs"/>
            </a:endParaRPr>
          </a:p>
        </p:txBody>
      </p:sp>
    </p:spTree>
    <p:extLst>
      <p:ext uri="{BB962C8B-B14F-4D97-AF65-F5344CB8AC3E}">
        <p14:creationId xmlns:p14="http://schemas.microsoft.com/office/powerpoint/2010/main" val="99422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081946-01B1-3DEA-4F7F-5FEA48CDCDF4}"/>
              </a:ext>
            </a:extLst>
          </p:cNvPr>
          <p:cNvPicPr>
            <a:picLocks noChangeAspect="1"/>
          </p:cNvPicPr>
          <p:nvPr/>
        </p:nvPicPr>
        <p:blipFill>
          <a:blip r:embed="rId2">
            <a:alphaModFix amt="20000"/>
          </a:blip>
          <a:stretch>
            <a:fillRect/>
          </a:stretch>
        </p:blipFill>
        <p:spPr>
          <a:xfrm>
            <a:off x="0" y="-10324"/>
            <a:ext cx="12258675" cy="6858000"/>
          </a:xfrm>
          <a:prstGeom prst="rect">
            <a:avLst/>
          </a:prstGeom>
        </p:spPr>
      </p:pic>
      <p:sp>
        <p:nvSpPr>
          <p:cNvPr id="2" name="Title 1">
            <a:extLst>
              <a:ext uri="{FF2B5EF4-FFF2-40B4-BE49-F238E27FC236}">
                <a16:creationId xmlns:a16="http://schemas.microsoft.com/office/drawing/2014/main" id="{3E2D4F84-B185-6F2F-8631-2E7A79DC35AC}"/>
              </a:ext>
            </a:extLst>
          </p:cNvPr>
          <p:cNvSpPr>
            <a:spLocks noGrp="1"/>
          </p:cNvSpPr>
          <p:nvPr>
            <p:ph type="title"/>
          </p:nvPr>
        </p:nvSpPr>
        <p:spPr>
          <a:xfrm rot="10800000" flipV="1">
            <a:off x="9244813" y="583662"/>
            <a:ext cx="2456874" cy="2315307"/>
          </a:xfrm>
        </p:spPr>
        <p:txBody>
          <a:bodyPr>
            <a:normAutofit/>
          </a:bodyPr>
          <a:lstStyle/>
          <a:p>
            <a:pPr algn="ctr"/>
            <a:r>
              <a:rPr lang="he-IL" sz="3200" dirty="0"/>
              <a:t>בדיקה של רווח או הפסד לכל המניות, המשכתי בדיקה </a:t>
            </a:r>
            <a:r>
              <a:rPr lang="he-IL" sz="3200" dirty="0" err="1"/>
              <a:t>בפייתון</a:t>
            </a:r>
            <a:endParaRPr lang="LID4096" sz="3200" dirty="0"/>
          </a:p>
        </p:txBody>
      </p:sp>
      <p:pic>
        <p:nvPicPr>
          <p:cNvPr id="5" name="Content Placeholder 4">
            <a:extLst>
              <a:ext uri="{FF2B5EF4-FFF2-40B4-BE49-F238E27FC236}">
                <a16:creationId xmlns:a16="http://schemas.microsoft.com/office/drawing/2014/main" id="{AAC2898F-C993-9363-A14E-E5A84D6503BB}"/>
              </a:ext>
            </a:extLst>
          </p:cNvPr>
          <p:cNvPicPr>
            <a:picLocks noGrp="1" noChangeAspect="1"/>
          </p:cNvPicPr>
          <p:nvPr>
            <p:ph idx="1"/>
          </p:nvPr>
        </p:nvPicPr>
        <p:blipFill>
          <a:blip r:embed="rId3"/>
          <a:stretch>
            <a:fillRect/>
          </a:stretch>
        </p:blipFill>
        <p:spPr>
          <a:xfrm>
            <a:off x="4050622" y="4012089"/>
            <a:ext cx="3130456" cy="2434226"/>
          </a:xfrm>
        </p:spPr>
      </p:pic>
      <p:pic>
        <p:nvPicPr>
          <p:cNvPr id="7" name="Picture 6">
            <a:extLst>
              <a:ext uri="{FF2B5EF4-FFF2-40B4-BE49-F238E27FC236}">
                <a16:creationId xmlns:a16="http://schemas.microsoft.com/office/drawing/2014/main" id="{4B5D2170-5681-0F90-54D1-558DC5E033BA}"/>
              </a:ext>
            </a:extLst>
          </p:cNvPr>
          <p:cNvPicPr>
            <a:picLocks noChangeAspect="1"/>
          </p:cNvPicPr>
          <p:nvPr/>
        </p:nvPicPr>
        <p:blipFill>
          <a:blip r:embed="rId4"/>
          <a:stretch>
            <a:fillRect/>
          </a:stretch>
        </p:blipFill>
        <p:spPr>
          <a:xfrm>
            <a:off x="5311101" y="552878"/>
            <a:ext cx="3502746" cy="4042495"/>
          </a:xfrm>
          <a:prstGeom prst="rect">
            <a:avLst/>
          </a:prstGeom>
        </p:spPr>
      </p:pic>
      <p:pic>
        <p:nvPicPr>
          <p:cNvPr id="8" name="Picture 7">
            <a:extLst>
              <a:ext uri="{FF2B5EF4-FFF2-40B4-BE49-F238E27FC236}">
                <a16:creationId xmlns:a16="http://schemas.microsoft.com/office/drawing/2014/main" id="{0030914E-AF93-B616-0260-FC605BACB88A}"/>
              </a:ext>
            </a:extLst>
          </p:cNvPr>
          <p:cNvPicPr>
            <a:picLocks noChangeAspect="1"/>
          </p:cNvPicPr>
          <p:nvPr/>
        </p:nvPicPr>
        <p:blipFill>
          <a:blip r:embed="rId5"/>
          <a:stretch>
            <a:fillRect/>
          </a:stretch>
        </p:blipFill>
        <p:spPr>
          <a:xfrm>
            <a:off x="7038910" y="3418676"/>
            <a:ext cx="5093743" cy="2507932"/>
          </a:xfrm>
          <a:prstGeom prst="rect">
            <a:avLst/>
          </a:prstGeom>
        </p:spPr>
      </p:pic>
      <p:pic>
        <p:nvPicPr>
          <p:cNvPr id="4" name="Picture 3">
            <a:extLst>
              <a:ext uri="{FF2B5EF4-FFF2-40B4-BE49-F238E27FC236}">
                <a16:creationId xmlns:a16="http://schemas.microsoft.com/office/drawing/2014/main" id="{B179D000-9F68-29B6-1063-A1E079B7F5C9}"/>
              </a:ext>
            </a:extLst>
          </p:cNvPr>
          <p:cNvPicPr>
            <a:picLocks noChangeAspect="1"/>
          </p:cNvPicPr>
          <p:nvPr/>
        </p:nvPicPr>
        <p:blipFill>
          <a:blip r:embed="rId6"/>
          <a:stretch>
            <a:fillRect/>
          </a:stretch>
        </p:blipFill>
        <p:spPr>
          <a:xfrm>
            <a:off x="369989" y="3893007"/>
            <a:ext cx="3221405" cy="1421678"/>
          </a:xfrm>
          <a:prstGeom prst="rect">
            <a:avLst/>
          </a:prstGeom>
        </p:spPr>
      </p:pic>
      <p:sp>
        <p:nvSpPr>
          <p:cNvPr id="6" name="TextBox 5">
            <a:extLst>
              <a:ext uri="{FF2B5EF4-FFF2-40B4-BE49-F238E27FC236}">
                <a16:creationId xmlns:a16="http://schemas.microsoft.com/office/drawing/2014/main" id="{39F70B62-1DCB-AC14-07D6-A068510F9AAF}"/>
              </a:ext>
            </a:extLst>
          </p:cNvPr>
          <p:cNvSpPr txBox="1"/>
          <p:nvPr/>
        </p:nvSpPr>
        <p:spPr>
          <a:xfrm>
            <a:off x="316384" y="2858364"/>
            <a:ext cx="3061771" cy="923330"/>
          </a:xfrm>
          <a:prstGeom prst="rect">
            <a:avLst/>
          </a:prstGeom>
          <a:noFill/>
        </p:spPr>
        <p:txBody>
          <a:bodyPr wrap="square" rtlCol="0">
            <a:spAutoFit/>
          </a:bodyPr>
          <a:lstStyle/>
          <a:p>
            <a:pPr algn="ctr"/>
            <a:r>
              <a:rPr lang="he-IL" dirty="0"/>
              <a:t>מהבדיקה יצא כי למדד 125 יש את רמת </a:t>
            </a:r>
            <a:r>
              <a:rPr lang="he-IL" dirty="0" err="1"/>
              <a:t>הקורולציה</a:t>
            </a:r>
            <a:r>
              <a:rPr lang="he-IL" dirty="0"/>
              <a:t> החיובית הכי גבוהה ביחס לשאר המניות</a:t>
            </a:r>
            <a:endParaRPr lang="LID4096" dirty="0"/>
          </a:p>
        </p:txBody>
      </p:sp>
    </p:spTree>
    <p:extLst>
      <p:ext uri="{BB962C8B-B14F-4D97-AF65-F5344CB8AC3E}">
        <p14:creationId xmlns:p14="http://schemas.microsoft.com/office/powerpoint/2010/main" val="3541346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88809C-451B-6BEF-559B-48AFA37715E4}"/>
              </a:ext>
            </a:extLst>
          </p:cNvPr>
          <p:cNvPicPr>
            <a:picLocks noChangeAspect="1"/>
          </p:cNvPicPr>
          <p:nvPr/>
        </p:nvPicPr>
        <p:blipFill>
          <a:blip r:embed="rId2">
            <a:alphaModFix amt="20000"/>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05C1C250-DE04-9AB8-294C-11AABE1F97C7}"/>
              </a:ext>
            </a:extLst>
          </p:cNvPr>
          <p:cNvPicPr>
            <a:picLocks noChangeAspect="1"/>
          </p:cNvPicPr>
          <p:nvPr/>
        </p:nvPicPr>
        <p:blipFill>
          <a:blip r:embed="rId3"/>
          <a:stretch>
            <a:fillRect/>
          </a:stretch>
        </p:blipFill>
        <p:spPr>
          <a:xfrm>
            <a:off x="1297993" y="978473"/>
            <a:ext cx="3676889" cy="1052216"/>
          </a:xfrm>
          <a:prstGeom prst="rect">
            <a:avLst/>
          </a:prstGeom>
        </p:spPr>
      </p:pic>
      <p:pic>
        <p:nvPicPr>
          <p:cNvPr id="5" name="Content Placeholder 4">
            <a:extLst>
              <a:ext uri="{FF2B5EF4-FFF2-40B4-BE49-F238E27FC236}">
                <a16:creationId xmlns:a16="http://schemas.microsoft.com/office/drawing/2014/main" id="{7754A3FB-F839-60B6-5A13-88A12CEA33A3}"/>
              </a:ext>
            </a:extLst>
          </p:cNvPr>
          <p:cNvPicPr>
            <a:picLocks noGrp="1" noChangeAspect="1"/>
          </p:cNvPicPr>
          <p:nvPr>
            <p:ph idx="1"/>
          </p:nvPr>
        </p:nvPicPr>
        <p:blipFill>
          <a:blip r:embed="rId4"/>
          <a:stretch>
            <a:fillRect/>
          </a:stretch>
        </p:blipFill>
        <p:spPr>
          <a:xfrm>
            <a:off x="397164" y="5082044"/>
            <a:ext cx="3214528" cy="1240207"/>
          </a:xfrm>
        </p:spPr>
      </p:pic>
      <p:sp>
        <p:nvSpPr>
          <p:cNvPr id="7" name="TextBox 6">
            <a:extLst>
              <a:ext uri="{FF2B5EF4-FFF2-40B4-BE49-F238E27FC236}">
                <a16:creationId xmlns:a16="http://schemas.microsoft.com/office/drawing/2014/main" id="{EA45D804-DB16-32D2-A9D3-01C2F06A1989}"/>
              </a:ext>
            </a:extLst>
          </p:cNvPr>
          <p:cNvSpPr txBox="1"/>
          <p:nvPr/>
        </p:nvSpPr>
        <p:spPr>
          <a:xfrm>
            <a:off x="499052" y="3889550"/>
            <a:ext cx="2872510" cy="923330"/>
          </a:xfrm>
          <a:prstGeom prst="rect">
            <a:avLst/>
          </a:prstGeom>
          <a:noFill/>
        </p:spPr>
        <p:txBody>
          <a:bodyPr wrap="square">
            <a:spAutoFit/>
          </a:bodyPr>
          <a:lstStyle/>
          <a:p>
            <a:pPr algn="ctr"/>
            <a:r>
              <a:rPr lang="he-IL" dirty="0"/>
              <a:t>רציתי  לראות מה המקסימום, מינימום , ממוצע </a:t>
            </a:r>
            <a:r>
              <a:rPr lang="he-IL" dirty="0" err="1"/>
              <a:t>וסכימה</a:t>
            </a:r>
            <a:r>
              <a:rPr lang="he-IL" dirty="0"/>
              <a:t> של השינוי בין המניות ברמה יומית</a:t>
            </a:r>
            <a:endParaRPr lang="LID4096" dirty="0"/>
          </a:p>
        </p:txBody>
      </p:sp>
      <p:pic>
        <p:nvPicPr>
          <p:cNvPr id="11" name="Picture 10">
            <a:extLst>
              <a:ext uri="{FF2B5EF4-FFF2-40B4-BE49-F238E27FC236}">
                <a16:creationId xmlns:a16="http://schemas.microsoft.com/office/drawing/2014/main" id="{918A44D1-39E0-6739-7387-FBAACDFABBFF}"/>
              </a:ext>
            </a:extLst>
          </p:cNvPr>
          <p:cNvPicPr>
            <a:picLocks noChangeAspect="1"/>
          </p:cNvPicPr>
          <p:nvPr/>
        </p:nvPicPr>
        <p:blipFill>
          <a:blip r:embed="rId5"/>
          <a:stretch>
            <a:fillRect/>
          </a:stretch>
        </p:blipFill>
        <p:spPr>
          <a:xfrm>
            <a:off x="3163302" y="1846258"/>
            <a:ext cx="3362036" cy="1101734"/>
          </a:xfrm>
          <a:prstGeom prst="rect">
            <a:avLst/>
          </a:prstGeom>
        </p:spPr>
      </p:pic>
      <p:sp>
        <p:nvSpPr>
          <p:cNvPr id="16" name="TextBox 15">
            <a:extLst>
              <a:ext uri="{FF2B5EF4-FFF2-40B4-BE49-F238E27FC236}">
                <a16:creationId xmlns:a16="http://schemas.microsoft.com/office/drawing/2014/main" id="{F988A40C-1109-EAE0-A9AE-B32F9EA61ECA}"/>
              </a:ext>
            </a:extLst>
          </p:cNvPr>
          <p:cNvSpPr txBox="1"/>
          <p:nvPr/>
        </p:nvSpPr>
        <p:spPr>
          <a:xfrm>
            <a:off x="1935307" y="248298"/>
            <a:ext cx="4193309" cy="663580"/>
          </a:xfrm>
          <a:prstGeom prst="rect">
            <a:avLst/>
          </a:prstGeom>
          <a:noFill/>
        </p:spPr>
        <p:txBody>
          <a:bodyPr wrap="square">
            <a:spAutoFit/>
          </a:bodyPr>
          <a:lstStyle/>
          <a:p>
            <a:pPr algn="ctr">
              <a:lnSpc>
                <a:spcPct val="107000"/>
              </a:lnSpc>
              <a:spcAft>
                <a:spcPts val="800"/>
              </a:spcAft>
            </a:pPr>
            <a:r>
              <a:rPr lang="he-IL" sz="1800" dirty="0">
                <a:effectLst/>
                <a:latin typeface="Arial" panose="020B0604020202020204" pitchFamily="34" charset="0"/>
                <a:ea typeface="Arial" panose="020B0604020202020204" pitchFamily="34" charset="0"/>
                <a:cs typeface="Arial" panose="020B0604020202020204" pitchFamily="34" charset="0"/>
              </a:rPr>
              <a:t>הפרשים לפי שבוע, חודש, רבעון, חצי </a:t>
            </a:r>
            <a:r>
              <a:rPr lang="he-IL" sz="1800" dirty="0" err="1">
                <a:effectLst/>
                <a:latin typeface="Arial" panose="020B0604020202020204" pitchFamily="34" charset="0"/>
                <a:ea typeface="Arial" panose="020B0604020202020204" pitchFamily="34" charset="0"/>
                <a:cs typeface="Arial" panose="020B0604020202020204" pitchFamily="34" charset="0"/>
              </a:rPr>
              <a:t>שנה,שנה,שנתיים</a:t>
            </a:r>
            <a:r>
              <a:rPr lang="he-IL" dirty="0">
                <a:latin typeface="Arial" panose="020B0604020202020204" pitchFamily="34" charset="0"/>
                <a:ea typeface="Arial" panose="020B0604020202020204" pitchFamily="34" charset="0"/>
                <a:cs typeface="Arial" panose="020B0604020202020204" pitchFamily="34" charset="0"/>
              </a:rPr>
              <a:t>, 3, 4, 5, 10</a:t>
            </a:r>
            <a:endParaRPr lang="he-IL" sz="1800" dirty="0">
              <a:effectLst/>
              <a:latin typeface="Arial" panose="020B0604020202020204" pitchFamily="34" charset="0"/>
              <a:ea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871D9DB-37F5-FA63-B69D-1A2EAF2F1A44}"/>
              </a:ext>
            </a:extLst>
          </p:cNvPr>
          <p:cNvSpPr txBox="1"/>
          <p:nvPr/>
        </p:nvSpPr>
        <p:spPr>
          <a:xfrm>
            <a:off x="4692361" y="3481248"/>
            <a:ext cx="2872510" cy="663580"/>
          </a:xfrm>
          <a:prstGeom prst="rect">
            <a:avLst/>
          </a:prstGeom>
          <a:noFill/>
        </p:spPr>
        <p:txBody>
          <a:bodyPr wrap="square">
            <a:spAutoFit/>
          </a:bodyPr>
          <a:lstStyle/>
          <a:p>
            <a:pPr algn="ctr">
              <a:lnSpc>
                <a:spcPct val="107000"/>
              </a:lnSpc>
              <a:spcAft>
                <a:spcPts val="800"/>
              </a:spcAft>
            </a:pPr>
            <a:r>
              <a:rPr lang="he-IL" sz="1800" dirty="0">
                <a:effectLst/>
                <a:latin typeface="Consolas" panose="020B0609020204030204" pitchFamily="49" charset="0"/>
                <a:ea typeface="Arial" panose="020B0604020202020204" pitchFamily="34" charset="0"/>
                <a:cs typeface="Courier New" panose="02070309020205020404" pitchFamily="49" charset="0"/>
              </a:rPr>
              <a:t>ב</a:t>
            </a:r>
            <a:r>
              <a:rPr lang="he-IL" dirty="0">
                <a:latin typeface="Arial" panose="020B0604020202020204" pitchFamily="34" charset="0"/>
                <a:cs typeface="Arial" panose="020B0604020202020204" pitchFamily="34" charset="0"/>
              </a:rPr>
              <a:t>דיקה של המדד מול המדד לפני 30 ימי מסחר ו30 ימים.</a:t>
            </a:r>
          </a:p>
        </p:txBody>
      </p:sp>
      <p:pic>
        <p:nvPicPr>
          <p:cNvPr id="20" name="Picture 19">
            <a:extLst>
              <a:ext uri="{FF2B5EF4-FFF2-40B4-BE49-F238E27FC236}">
                <a16:creationId xmlns:a16="http://schemas.microsoft.com/office/drawing/2014/main" id="{06036EEE-9525-D24B-D753-3AB750870790}"/>
              </a:ext>
            </a:extLst>
          </p:cNvPr>
          <p:cNvPicPr>
            <a:picLocks noChangeAspect="1"/>
          </p:cNvPicPr>
          <p:nvPr/>
        </p:nvPicPr>
        <p:blipFill>
          <a:blip r:embed="rId6"/>
          <a:stretch>
            <a:fillRect/>
          </a:stretch>
        </p:blipFill>
        <p:spPr>
          <a:xfrm>
            <a:off x="5361974" y="4179029"/>
            <a:ext cx="2584805" cy="1008282"/>
          </a:xfrm>
          <a:prstGeom prst="rect">
            <a:avLst/>
          </a:prstGeom>
        </p:spPr>
      </p:pic>
      <p:pic>
        <p:nvPicPr>
          <p:cNvPr id="21" name="Picture 20">
            <a:extLst>
              <a:ext uri="{FF2B5EF4-FFF2-40B4-BE49-F238E27FC236}">
                <a16:creationId xmlns:a16="http://schemas.microsoft.com/office/drawing/2014/main" id="{E50721FA-8ACD-A27B-BA2C-7150A993893D}"/>
              </a:ext>
            </a:extLst>
          </p:cNvPr>
          <p:cNvPicPr>
            <a:picLocks noChangeAspect="1"/>
          </p:cNvPicPr>
          <p:nvPr/>
        </p:nvPicPr>
        <p:blipFill>
          <a:blip r:embed="rId7"/>
          <a:stretch>
            <a:fillRect/>
          </a:stretch>
        </p:blipFill>
        <p:spPr>
          <a:xfrm>
            <a:off x="5812282" y="5094887"/>
            <a:ext cx="3112941" cy="864338"/>
          </a:xfrm>
          <a:prstGeom prst="rect">
            <a:avLst/>
          </a:prstGeom>
        </p:spPr>
      </p:pic>
      <p:pic>
        <p:nvPicPr>
          <p:cNvPr id="2" name="Picture 1">
            <a:extLst>
              <a:ext uri="{FF2B5EF4-FFF2-40B4-BE49-F238E27FC236}">
                <a16:creationId xmlns:a16="http://schemas.microsoft.com/office/drawing/2014/main" id="{DBF355E5-3B7E-6BB2-B597-AFD0E18A3549}"/>
              </a:ext>
            </a:extLst>
          </p:cNvPr>
          <p:cNvPicPr>
            <a:picLocks noChangeAspect="1"/>
          </p:cNvPicPr>
          <p:nvPr/>
        </p:nvPicPr>
        <p:blipFill>
          <a:blip r:embed="rId8"/>
          <a:stretch>
            <a:fillRect/>
          </a:stretch>
        </p:blipFill>
        <p:spPr>
          <a:xfrm>
            <a:off x="8174773" y="1177957"/>
            <a:ext cx="3033691" cy="2016811"/>
          </a:xfrm>
          <a:prstGeom prst="rect">
            <a:avLst/>
          </a:prstGeom>
        </p:spPr>
      </p:pic>
      <p:sp>
        <p:nvSpPr>
          <p:cNvPr id="4" name="TextBox 3">
            <a:extLst>
              <a:ext uri="{FF2B5EF4-FFF2-40B4-BE49-F238E27FC236}">
                <a16:creationId xmlns:a16="http://schemas.microsoft.com/office/drawing/2014/main" id="{D10D3117-9E6C-DAFD-66AC-830B4D774607}"/>
              </a:ext>
            </a:extLst>
          </p:cNvPr>
          <p:cNvSpPr txBox="1"/>
          <p:nvPr/>
        </p:nvSpPr>
        <p:spPr>
          <a:xfrm>
            <a:off x="8382000" y="666750"/>
            <a:ext cx="2305050" cy="369332"/>
          </a:xfrm>
          <a:prstGeom prst="rect">
            <a:avLst/>
          </a:prstGeom>
          <a:noFill/>
        </p:spPr>
        <p:txBody>
          <a:bodyPr wrap="square" rtlCol="0">
            <a:spAutoFit/>
          </a:bodyPr>
          <a:lstStyle/>
          <a:p>
            <a:r>
              <a:rPr lang="he-IL" dirty="0"/>
              <a:t>הפרש 90 יום ממכירה</a:t>
            </a:r>
            <a:endParaRPr lang="LID4096" dirty="0"/>
          </a:p>
        </p:txBody>
      </p:sp>
    </p:spTree>
    <p:extLst>
      <p:ext uri="{BB962C8B-B14F-4D97-AF65-F5344CB8AC3E}">
        <p14:creationId xmlns:p14="http://schemas.microsoft.com/office/powerpoint/2010/main" val="4234063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BC35F-5E58-0810-6D17-401B1ED668C2}"/>
              </a:ext>
            </a:extLst>
          </p:cNvPr>
          <p:cNvPicPr>
            <a:picLocks noChangeAspect="1"/>
          </p:cNvPicPr>
          <p:nvPr/>
        </p:nvPicPr>
        <p:blipFill>
          <a:blip r:embed="rId2">
            <a:alphaModFix amt="20000"/>
          </a:blip>
          <a:stretch>
            <a:fillRect/>
          </a:stretch>
        </p:blipFill>
        <p:spPr>
          <a:xfrm>
            <a:off x="1" y="0"/>
            <a:ext cx="12165878" cy="6858000"/>
          </a:xfrm>
          <a:prstGeom prst="rect">
            <a:avLst/>
          </a:prstGeom>
        </p:spPr>
      </p:pic>
      <p:sp>
        <p:nvSpPr>
          <p:cNvPr id="2" name="Title 1">
            <a:extLst>
              <a:ext uri="{FF2B5EF4-FFF2-40B4-BE49-F238E27FC236}">
                <a16:creationId xmlns:a16="http://schemas.microsoft.com/office/drawing/2014/main" id="{9E2234AE-7F60-C41E-5023-5F6E7CEBEB47}"/>
              </a:ext>
            </a:extLst>
          </p:cNvPr>
          <p:cNvSpPr>
            <a:spLocks noGrp="1"/>
          </p:cNvSpPr>
          <p:nvPr>
            <p:ph type="title"/>
          </p:nvPr>
        </p:nvSpPr>
        <p:spPr>
          <a:xfrm>
            <a:off x="184727" y="365125"/>
            <a:ext cx="2911560" cy="1768475"/>
          </a:xfrm>
        </p:spPr>
        <p:txBody>
          <a:bodyPr>
            <a:normAutofit fontScale="90000"/>
          </a:bodyPr>
          <a:lstStyle/>
          <a:p>
            <a:pPr algn="ctr"/>
            <a:r>
              <a:rPr lang="he-IL" sz="1300" dirty="0"/>
              <a:t>  </a:t>
            </a:r>
            <a:r>
              <a:rPr lang="he-IL" sz="2000" dirty="0"/>
              <a:t>בדקתי כמה זמן כדאי להשאיר מניה שקנית בלי למכור כדי להגיע לרווח מקסימלי. גיליתי שככול שמשאירים ליותר זמן הסיכוי להיות ברווח גדל יותר. לאחר עשר שנים לא משנה איזה תאריך בחרתי, זה היה ברווח.</a:t>
            </a:r>
            <a:endParaRPr lang="LID4096" sz="2000" dirty="0"/>
          </a:p>
        </p:txBody>
      </p:sp>
      <p:pic>
        <p:nvPicPr>
          <p:cNvPr id="5" name="Content Placeholder 4">
            <a:extLst>
              <a:ext uri="{FF2B5EF4-FFF2-40B4-BE49-F238E27FC236}">
                <a16:creationId xmlns:a16="http://schemas.microsoft.com/office/drawing/2014/main" id="{5ECECCB3-477C-6125-C27D-83ADA30C2F0C}"/>
              </a:ext>
            </a:extLst>
          </p:cNvPr>
          <p:cNvPicPr>
            <a:picLocks noGrp="1" noChangeAspect="1"/>
          </p:cNvPicPr>
          <p:nvPr>
            <p:ph idx="1"/>
          </p:nvPr>
        </p:nvPicPr>
        <p:blipFill>
          <a:blip r:embed="rId3"/>
          <a:stretch>
            <a:fillRect/>
          </a:stretch>
        </p:blipFill>
        <p:spPr>
          <a:xfrm>
            <a:off x="33103" y="2506662"/>
            <a:ext cx="3908146" cy="4351338"/>
          </a:xfrm>
        </p:spPr>
      </p:pic>
      <p:pic>
        <p:nvPicPr>
          <p:cNvPr id="8" name="Picture 7">
            <a:extLst>
              <a:ext uri="{FF2B5EF4-FFF2-40B4-BE49-F238E27FC236}">
                <a16:creationId xmlns:a16="http://schemas.microsoft.com/office/drawing/2014/main" id="{895EECD7-D98A-16E9-6E03-3507A2A4C243}"/>
              </a:ext>
            </a:extLst>
          </p:cNvPr>
          <p:cNvPicPr>
            <a:picLocks noChangeAspect="1"/>
          </p:cNvPicPr>
          <p:nvPr/>
        </p:nvPicPr>
        <p:blipFill>
          <a:blip r:embed="rId4"/>
          <a:stretch>
            <a:fillRect/>
          </a:stretch>
        </p:blipFill>
        <p:spPr>
          <a:xfrm>
            <a:off x="3096287" y="365125"/>
            <a:ext cx="5999425" cy="2699318"/>
          </a:xfrm>
          <a:prstGeom prst="rect">
            <a:avLst/>
          </a:prstGeom>
        </p:spPr>
      </p:pic>
      <p:pic>
        <p:nvPicPr>
          <p:cNvPr id="10" name="Picture 9">
            <a:extLst>
              <a:ext uri="{FF2B5EF4-FFF2-40B4-BE49-F238E27FC236}">
                <a16:creationId xmlns:a16="http://schemas.microsoft.com/office/drawing/2014/main" id="{33293881-78D9-3CFA-E1E8-92DF8E4E40CB}"/>
              </a:ext>
            </a:extLst>
          </p:cNvPr>
          <p:cNvPicPr>
            <a:picLocks noChangeAspect="1"/>
          </p:cNvPicPr>
          <p:nvPr/>
        </p:nvPicPr>
        <p:blipFill>
          <a:blip r:embed="rId5"/>
          <a:stretch>
            <a:fillRect/>
          </a:stretch>
        </p:blipFill>
        <p:spPr>
          <a:xfrm>
            <a:off x="4772107" y="2413091"/>
            <a:ext cx="5853546" cy="2703599"/>
          </a:xfrm>
          <a:prstGeom prst="rect">
            <a:avLst/>
          </a:prstGeom>
        </p:spPr>
      </p:pic>
      <p:pic>
        <p:nvPicPr>
          <p:cNvPr id="12" name="Picture 11">
            <a:extLst>
              <a:ext uri="{FF2B5EF4-FFF2-40B4-BE49-F238E27FC236}">
                <a16:creationId xmlns:a16="http://schemas.microsoft.com/office/drawing/2014/main" id="{68361F84-B0E5-6556-560D-B4F01452A716}"/>
              </a:ext>
            </a:extLst>
          </p:cNvPr>
          <p:cNvPicPr>
            <a:picLocks noChangeAspect="1"/>
          </p:cNvPicPr>
          <p:nvPr/>
        </p:nvPicPr>
        <p:blipFill>
          <a:blip r:embed="rId6"/>
          <a:stretch>
            <a:fillRect/>
          </a:stretch>
        </p:blipFill>
        <p:spPr>
          <a:xfrm>
            <a:off x="6792570" y="4128668"/>
            <a:ext cx="5255491" cy="2364207"/>
          </a:xfrm>
          <a:prstGeom prst="rect">
            <a:avLst/>
          </a:prstGeom>
        </p:spPr>
      </p:pic>
    </p:spTree>
    <p:extLst>
      <p:ext uri="{BB962C8B-B14F-4D97-AF65-F5344CB8AC3E}">
        <p14:creationId xmlns:p14="http://schemas.microsoft.com/office/powerpoint/2010/main" val="4063456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90ACE9-4814-8DEE-F877-9A6EEB3C7028}"/>
              </a:ext>
            </a:extLst>
          </p:cNvPr>
          <p:cNvPicPr>
            <a:picLocks noChangeAspect="1"/>
          </p:cNvPicPr>
          <p:nvPr/>
        </p:nvPicPr>
        <p:blipFill>
          <a:blip r:embed="rId2">
            <a:alphaModFix amt="35000"/>
          </a:blip>
          <a:stretch>
            <a:fillRect/>
          </a:stretch>
        </p:blipFill>
        <p:spPr>
          <a:xfrm>
            <a:off x="-1" y="1"/>
            <a:ext cx="12192001" cy="6858000"/>
          </a:xfrm>
          <a:prstGeom prst="rect">
            <a:avLst/>
          </a:prstGeom>
        </p:spPr>
      </p:pic>
      <p:pic>
        <p:nvPicPr>
          <p:cNvPr id="5" name="Content Placeholder 4">
            <a:extLst>
              <a:ext uri="{FF2B5EF4-FFF2-40B4-BE49-F238E27FC236}">
                <a16:creationId xmlns:a16="http://schemas.microsoft.com/office/drawing/2014/main" id="{7C1E15D3-4A11-F611-1739-9966D19E04A2}"/>
              </a:ext>
            </a:extLst>
          </p:cNvPr>
          <p:cNvPicPr>
            <a:picLocks noGrp="1" noChangeAspect="1"/>
          </p:cNvPicPr>
          <p:nvPr>
            <p:ph idx="1"/>
          </p:nvPr>
        </p:nvPicPr>
        <p:blipFill>
          <a:blip r:embed="rId3"/>
          <a:stretch>
            <a:fillRect/>
          </a:stretch>
        </p:blipFill>
        <p:spPr>
          <a:xfrm>
            <a:off x="334818" y="2636134"/>
            <a:ext cx="3962400" cy="2281382"/>
          </a:xfrm>
        </p:spPr>
      </p:pic>
      <p:pic>
        <p:nvPicPr>
          <p:cNvPr id="9" name="Picture 8">
            <a:extLst>
              <a:ext uri="{FF2B5EF4-FFF2-40B4-BE49-F238E27FC236}">
                <a16:creationId xmlns:a16="http://schemas.microsoft.com/office/drawing/2014/main" id="{AD911DE3-EE28-46E1-B7AD-5BDCF0111733}"/>
              </a:ext>
            </a:extLst>
          </p:cNvPr>
          <p:cNvPicPr>
            <a:picLocks noChangeAspect="1"/>
          </p:cNvPicPr>
          <p:nvPr/>
        </p:nvPicPr>
        <p:blipFill>
          <a:blip r:embed="rId4"/>
          <a:stretch>
            <a:fillRect/>
          </a:stretch>
        </p:blipFill>
        <p:spPr>
          <a:xfrm>
            <a:off x="5206639" y="2448343"/>
            <a:ext cx="3623325" cy="2018409"/>
          </a:xfrm>
          <a:prstGeom prst="rect">
            <a:avLst/>
          </a:prstGeom>
        </p:spPr>
      </p:pic>
      <p:pic>
        <p:nvPicPr>
          <p:cNvPr id="10" name="Picture 9">
            <a:extLst>
              <a:ext uri="{FF2B5EF4-FFF2-40B4-BE49-F238E27FC236}">
                <a16:creationId xmlns:a16="http://schemas.microsoft.com/office/drawing/2014/main" id="{EA569328-9B0C-77E4-B55B-11A7D3742D08}"/>
              </a:ext>
            </a:extLst>
          </p:cNvPr>
          <p:cNvPicPr>
            <a:picLocks noChangeAspect="1"/>
          </p:cNvPicPr>
          <p:nvPr/>
        </p:nvPicPr>
        <p:blipFill>
          <a:blip r:embed="rId5"/>
          <a:stretch>
            <a:fillRect/>
          </a:stretch>
        </p:blipFill>
        <p:spPr>
          <a:xfrm>
            <a:off x="6408989" y="4055359"/>
            <a:ext cx="4841949" cy="2055253"/>
          </a:xfrm>
          <a:prstGeom prst="rect">
            <a:avLst/>
          </a:prstGeom>
        </p:spPr>
      </p:pic>
      <p:sp>
        <p:nvSpPr>
          <p:cNvPr id="3" name="TextBox 2">
            <a:extLst>
              <a:ext uri="{FF2B5EF4-FFF2-40B4-BE49-F238E27FC236}">
                <a16:creationId xmlns:a16="http://schemas.microsoft.com/office/drawing/2014/main" id="{02559145-F129-14BE-2D8D-0FDF2B68A88D}"/>
              </a:ext>
            </a:extLst>
          </p:cNvPr>
          <p:cNvSpPr txBox="1"/>
          <p:nvPr/>
        </p:nvSpPr>
        <p:spPr>
          <a:xfrm>
            <a:off x="563418" y="1690101"/>
            <a:ext cx="3177309" cy="646331"/>
          </a:xfrm>
          <a:prstGeom prst="rect">
            <a:avLst/>
          </a:prstGeom>
          <a:noFill/>
        </p:spPr>
        <p:txBody>
          <a:bodyPr wrap="square" rtlCol="0">
            <a:spAutoFit/>
          </a:bodyPr>
          <a:lstStyle/>
          <a:p>
            <a:pPr algn="ctr"/>
            <a:r>
              <a:rPr lang="he-IL" dirty="0"/>
              <a:t>המדד הכי גבוה והכי נמוך ב 20 שנה </a:t>
            </a:r>
            <a:endParaRPr lang="LID4096" dirty="0"/>
          </a:p>
        </p:txBody>
      </p:sp>
      <p:sp>
        <p:nvSpPr>
          <p:cNvPr id="4" name="TextBox 3">
            <a:extLst>
              <a:ext uri="{FF2B5EF4-FFF2-40B4-BE49-F238E27FC236}">
                <a16:creationId xmlns:a16="http://schemas.microsoft.com/office/drawing/2014/main" id="{376B0419-F8C3-8820-FDCD-2A806AE37591}"/>
              </a:ext>
            </a:extLst>
          </p:cNvPr>
          <p:cNvSpPr txBox="1"/>
          <p:nvPr/>
        </p:nvSpPr>
        <p:spPr>
          <a:xfrm>
            <a:off x="4858327" y="1228436"/>
            <a:ext cx="5551055" cy="923330"/>
          </a:xfrm>
          <a:prstGeom prst="rect">
            <a:avLst/>
          </a:prstGeom>
          <a:noFill/>
        </p:spPr>
        <p:txBody>
          <a:bodyPr wrap="square" rtlCol="0">
            <a:spAutoFit/>
          </a:bodyPr>
          <a:lstStyle/>
          <a:p>
            <a:pPr algn="ctr"/>
            <a:r>
              <a:rPr lang="he-IL" dirty="0"/>
              <a:t>מדד ממוצע 7, 30, 60, 90, 180 יומי מסחר. בגלל השינוי בין ימי מסחר בפועל לימים בחודש בחרתי בכמות זמן מוגדרת בימי מסחר, כדי ליצור שוויון בזמנים. </a:t>
            </a:r>
            <a:endParaRPr lang="LID4096" dirty="0"/>
          </a:p>
        </p:txBody>
      </p:sp>
    </p:spTree>
    <p:extLst>
      <p:ext uri="{BB962C8B-B14F-4D97-AF65-F5344CB8AC3E}">
        <p14:creationId xmlns:p14="http://schemas.microsoft.com/office/powerpoint/2010/main" val="232060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205BDC-5832-1A74-D4CD-77F551F625A2}"/>
              </a:ext>
            </a:extLst>
          </p:cNvPr>
          <p:cNvPicPr>
            <a:picLocks noChangeAspect="1"/>
          </p:cNvPicPr>
          <p:nvPr/>
        </p:nvPicPr>
        <p:blipFill>
          <a:blip r:embed="rId2">
            <a:alphaModFix amt="50000"/>
          </a:blip>
          <a:stretch>
            <a:fillRect/>
          </a:stretch>
        </p:blipFill>
        <p:spPr>
          <a:xfrm>
            <a:off x="1" y="1"/>
            <a:ext cx="12191999" cy="6734174"/>
          </a:xfrm>
          <a:prstGeom prst="rect">
            <a:avLst/>
          </a:prstGeom>
        </p:spPr>
      </p:pic>
      <p:sp>
        <p:nvSpPr>
          <p:cNvPr id="6" name="TextBox 5">
            <a:extLst>
              <a:ext uri="{FF2B5EF4-FFF2-40B4-BE49-F238E27FC236}">
                <a16:creationId xmlns:a16="http://schemas.microsoft.com/office/drawing/2014/main" id="{45DE3B69-6822-4693-00FF-21C938DC2B41}"/>
              </a:ext>
            </a:extLst>
          </p:cNvPr>
          <p:cNvSpPr txBox="1"/>
          <p:nvPr/>
        </p:nvSpPr>
        <p:spPr>
          <a:xfrm>
            <a:off x="159291" y="1802566"/>
            <a:ext cx="11546701" cy="3355790"/>
          </a:xfrm>
          <a:prstGeom prst="rect">
            <a:avLst/>
          </a:prstGeom>
          <a:noFill/>
        </p:spPr>
        <p:txBody>
          <a:bodyPr wrap="square">
            <a:spAutoFit/>
          </a:bodyPr>
          <a:lstStyle/>
          <a:p>
            <a:pPr algn="ctr">
              <a:lnSpc>
                <a:spcPct val="107000"/>
              </a:lnSpc>
              <a:spcAft>
                <a:spcPts val="800"/>
              </a:spcAft>
            </a:pPr>
            <a:r>
              <a:rPr lang="he-IL" sz="1800" u="sng" kern="1200" dirty="0">
                <a:effectLst/>
                <a:latin typeface="Arial" panose="020B0604020202020204" pitchFamily="34" charset="0"/>
                <a:ea typeface="Arial" panose="020B0604020202020204" pitchFamily="34" charset="0"/>
                <a:cs typeface="Arial" panose="020B0604020202020204" pitchFamily="34" charset="0"/>
              </a:rPr>
              <a:t>מסקנות לצפייה על המדד ובין המדדים :</a:t>
            </a:r>
            <a:endParaRPr lang="he-IL" sz="1800" u="sng" dirty="0">
              <a:effectLst/>
              <a:latin typeface="Arial" panose="020B0604020202020204" pitchFamily="34" charset="0"/>
              <a:ea typeface="Arial" panose="020B0604020202020204" pitchFamily="34" charset="0"/>
              <a:cs typeface="Arial" panose="020B0604020202020204" pitchFamily="34" charset="0"/>
            </a:endParaRPr>
          </a:p>
          <a:p>
            <a:pPr algn="r">
              <a:lnSpc>
                <a:spcPct val="107000"/>
              </a:lnSpc>
              <a:spcAft>
                <a:spcPts val="800"/>
              </a:spcAft>
            </a:pPr>
            <a:r>
              <a:rPr lang="he-IL" sz="1800" kern="1200" dirty="0">
                <a:effectLst/>
                <a:latin typeface="Arial" panose="020B0604020202020204" pitchFamily="34" charset="0"/>
                <a:ea typeface="Arial" panose="020B0604020202020204" pitchFamily="34" charset="0"/>
                <a:cs typeface="Arial" panose="020B0604020202020204" pitchFamily="34" charset="0"/>
              </a:rPr>
              <a:t>1. כדאי להשאיר את המדד כמה שיותר זמן ולא למכור ,  טווח של עשר שנים ומעלה כדי להגדיל כמה שיותר את הרווח ולצמצם ל-0 את ההפסד.</a:t>
            </a:r>
            <a:endParaRPr lang="he-IL" sz="1800" dirty="0">
              <a:effectLst/>
              <a:latin typeface="Arial" panose="020B0604020202020204" pitchFamily="34" charset="0"/>
              <a:ea typeface="Arial" panose="020B0604020202020204" pitchFamily="34" charset="0"/>
              <a:cs typeface="Arial" panose="020B0604020202020204" pitchFamily="34" charset="0"/>
            </a:endParaRPr>
          </a:p>
          <a:p>
            <a:pPr algn="r">
              <a:lnSpc>
                <a:spcPct val="107000"/>
              </a:lnSpc>
              <a:spcAft>
                <a:spcPts val="800"/>
              </a:spcAft>
            </a:pPr>
            <a:r>
              <a:rPr lang="he-IL" sz="1800" kern="1200" dirty="0">
                <a:effectLst/>
                <a:latin typeface="Arial" panose="020B0604020202020204" pitchFamily="34" charset="0"/>
                <a:ea typeface="Arial" panose="020B0604020202020204" pitchFamily="34" charset="0"/>
                <a:cs typeface="Arial" panose="020B0604020202020204" pitchFamily="34" charset="0"/>
              </a:rPr>
              <a:t>2. </a:t>
            </a:r>
            <a:r>
              <a:rPr lang="he-IL" sz="1800" kern="1200" dirty="0" err="1">
                <a:effectLst/>
                <a:latin typeface="Arial" panose="020B0604020202020204" pitchFamily="34" charset="0"/>
                <a:ea typeface="Arial" panose="020B0604020202020204" pitchFamily="34" charset="0"/>
                <a:cs typeface="Arial" panose="020B0604020202020204" pitchFamily="34" charset="0"/>
              </a:rPr>
              <a:t>הקורולציה</a:t>
            </a:r>
            <a:r>
              <a:rPr lang="he-IL" sz="1800" kern="1200" dirty="0">
                <a:effectLst/>
                <a:latin typeface="Arial" panose="020B0604020202020204" pitchFamily="34" charset="0"/>
                <a:ea typeface="Arial" panose="020B0604020202020204" pitchFamily="34" charset="0"/>
                <a:cs typeface="Arial" panose="020B0604020202020204" pitchFamily="34" charset="0"/>
              </a:rPr>
              <a:t> בין מדד 125 לשאר המדדים היא הגבוה ביותר בין המדדים. </a:t>
            </a:r>
            <a:endParaRPr lang="he-IL" sz="1800" dirty="0">
              <a:effectLst/>
              <a:latin typeface="Arial" panose="020B0604020202020204" pitchFamily="34" charset="0"/>
              <a:ea typeface="Arial" panose="020B0604020202020204" pitchFamily="34" charset="0"/>
              <a:cs typeface="Arial" panose="020B0604020202020204" pitchFamily="34" charset="0"/>
            </a:endParaRPr>
          </a:p>
          <a:p>
            <a:pPr algn="r">
              <a:lnSpc>
                <a:spcPct val="107000"/>
              </a:lnSpc>
              <a:spcAft>
                <a:spcPts val="800"/>
              </a:spcAft>
            </a:pPr>
            <a:r>
              <a:rPr lang="he-IL" sz="1800" kern="1200" dirty="0">
                <a:effectLst/>
                <a:latin typeface="Arial" panose="020B0604020202020204" pitchFamily="34" charset="0"/>
                <a:ea typeface="Arial" panose="020B0604020202020204" pitchFamily="34" charset="0"/>
                <a:cs typeface="Arial" panose="020B0604020202020204" pitchFamily="34" charset="0"/>
              </a:rPr>
              <a:t>3. בכל המדדים יוצא שביום ראשון המדד ביחס לשאר השבוע בשבוע מלא הוא הגבוה ביותר ויום חמישי הוא הנמוך ביותר.  בנוסף, כדאי לקנות ביום ראשון בשבוע מדד (הפרש 5 ימים) ולמכור ביום חמישי ולא לקנות בחמישי  (הפרש 3 ימים) ולמכור בראשון. </a:t>
            </a:r>
            <a:endParaRPr lang="he-IL" sz="1800" dirty="0">
              <a:effectLst/>
              <a:latin typeface="Arial" panose="020B0604020202020204" pitchFamily="34" charset="0"/>
              <a:ea typeface="Arial" panose="020B0604020202020204" pitchFamily="34" charset="0"/>
              <a:cs typeface="Arial" panose="020B0604020202020204" pitchFamily="34" charset="0"/>
            </a:endParaRPr>
          </a:p>
          <a:p>
            <a:pPr algn="r">
              <a:lnSpc>
                <a:spcPct val="107000"/>
              </a:lnSpc>
              <a:spcAft>
                <a:spcPts val="800"/>
              </a:spcAft>
            </a:pPr>
            <a:r>
              <a:rPr lang="he-IL" sz="1800" kern="1200" dirty="0">
                <a:effectLst/>
                <a:latin typeface="Arial" panose="020B0604020202020204" pitchFamily="34" charset="0"/>
                <a:ea typeface="Arial" panose="020B0604020202020204" pitchFamily="34" charset="0"/>
                <a:cs typeface="Arial" panose="020B0604020202020204" pitchFamily="34" charset="0"/>
              </a:rPr>
              <a:t>4. ברוב המדדים ב-23 לחודש בכל חודש יש סבירות גבוהה יותר לירידה , בהפרש די גדול ובראשון לעלייה לא בהפרש כל כך גדול.</a:t>
            </a:r>
            <a:endParaRPr lang="he-IL" sz="1800" dirty="0">
              <a:effectLst/>
              <a:latin typeface="Arial" panose="020B0604020202020204" pitchFamily="34" charset="0"/>
              <a:ea typeface="Arial" panose="020B0604020202020204" pitchFamily="34" charset="0"/>
              <a:cs typeface="Arial" panose="020B0604020202020204" pitchFamily="34" charset="0"/>
            </a:endParaRPr>
          </a:p>
          <a:p>
            <a:pPr algn="r">
              <a:lnSpc>
                <a:spcPct val="107000"/>
              </a:lnSpc>
              <a:spcAft>
                <a:spcPts val="800"/>
              </a:spcAft>
            </a:pPr>
            <a:endParaRPr lang="he-IL" sz="1800" dirty="0">
              <a:effectLst/>
              <a:latin typeface="Arial" panose="020B0604020202020204" pitchFamily="34" charset="0"/>
              <a:ea typeface="Arial" panose="020B0604020202020204" pitchFamily="34" charset="0"/>
              <a:cs typeface="Arial" panose="020B0604020202020204" pitchFamily="34" charset="0"/>
            </a:endParaRPr>
          </a:p>
          <a:p>
            <a:endParaRPr lang="LID4096" dirty="0"/>
          </a:p>
        </p:txBody>
      </p:sp>
    </p:spTree>
    <p:extLst>
      <p:ext uri="{BB962C8B-B14F-4D97-AF65-F5344CB8AC3E}">
        <p14:creationId xmlns:p14="http://schemas.microsoft.com/office/powerpoint/2010/main" val="239224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FE756A9-4A8B-9E53-6496-A1007A024702}"/>
              </a:ext>
            </a:extLst>
          </p:cNvPr>
          <p:cNvPicPr>
            <a:picLocks noChangeAspect="1"/>
          </p:cNvPicPr>
          <p:nvPr/>
        </p:nvPicPr>
        <p:blipFill>
          <a:blip r:embed="rId2">
            <a:alphaModFix amt="20000"/>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D6C5EB9A-6FAD-A1DA-36BB-9106491D2AB2}"/>
              </a:ext>
            </a:extLst>
          </p:cNvPr>
          <p:cNvPicPr>
            <a:picLocks noChangeAspect="1"/>
          </p:cNvPicPr>
          <p:nvPr/>
        </p:nvPicPr>
        <p:blipFill>
          <a:blip r:embed="rId3"/>
          <a:stretch>
            <a:fillRect/>
          </a:stretch>
        </p:blipFill>
        <p:spPr>
          <a:xfrm>
            <a:off x="8098959" y="838889"/>
            <a:ext cx="3023931" cy="1459467"/>
          </a:xfrm>
          <a:prstGeom prst="rect">
            <a:avLst/>
          </a:prstGeom>
        </p:spPr>
      </p:pic>
      <p:sp>
        <p:nvSpPr>
          <p:cNvPr id="8" name="TextBox 7">
            <a:extLst>
              <a:ext uri="{FF2B5EF4-FFF2-40B4-BE49-F238E27FC236}">
                <a16:creationId xmlns:a16="http://schemas.microsoft.com/office/drawing/2014/main" id="{C93FE383-187A-5244-D28B-81FA036D87BF}"/>
              </a:ext>
            </a:extLst>
          </p:cNvPr>
          <p:cNvSpPr txBox="1"/>
          <p:nvPr/>
        </p:nvSpPr>
        <p:spPr>
          <a:xfrm>
            <a:off x="8112990" y="442889"/>
            <a:ext cx="3009900" cy="369332"/>
          </a:xfrm>
          <a:prstGeom prst="rect">
            <a:avLst/>
          </a:prstGeom>
          <a:noFill/>
        </p:spPr>
        <p:txBody>
          <a:bodyPr wrap="square" rtlCol="0">
            <a:spAutoFit/>
          </a:bodyPr>
          <a:lstStyle/>
          <a:p>
            <a:r>
              <a:rPr lang="he-IL" dirty="0"/>
              <a:t>ייבאתי את הספריות הבאות  </a:t>
            </a:r>
            <a:endParaRPr lang="LID4096" dirty="0"/>
          </a:p>
        </p:txBody>
      </p:sp>
      <p:sp>
        <p:nvSpPr>
          <p:cNvPr id="11" name="TextBox 10">
            <a:extLst>
              <a:ext uri="{FF2B5EF4-FFF2-40B4-BE49-F238E27FC236}">
                <a16:creationId xmlns:a16="http://schemas.microsoft.com/office/drawing/2014/main" id="{51CDE4BC-1245-1800-A53F-993F1023A158}"/>
              </a:ext>
            </a:extLst>
          </p:cNvPr>
          <p:cNvSpPr txBox="1"/>
          <p:nvPr/>
        </p:nvSpPr>
        <p:spPr>
          <a:xfrm>
            <a:off x="233106" y="773651"/>
            <a:ext cx="6153150" cy="1754326"/>
          </a:xfrm>
          <a:prstGeom prst="rect">
            <a:avLst/>
          </a:prstGeom>
          <a:noFill/>
        </p:spPr>
        <p:txBody>
          <a:bodyPr wrap="square" rtlCol="0">
            <a:spAutoFit/>
          </a:bodyPr>
          <a:lstStyle/>
          <a:p>
            <a:pPr algn="ctr" rtl="1"/>
            <a:r>
              <a:rPr lang="he-IL" dirty="0"/>
              <a:t>קראתי לטבלה שנשמרה כ</a:t>
            </a:r>
            <a:r>
              <a:rPr lang="en-US" dirty="0"/>
              <a:t>CSV</a:t>
            </a:r>
            <a:r>
              <a:rPr lang="he-IL" dirty="0"/>
              <a:t> , הפכתי את עמודת </a:t>
            </a:r>
            <a:r>
              <a:rPr lang="en-US" dirty="0"/>
              <a:t>THEDATE</a:t>
            </a:r>
            <a:r>
              <a:rPr lang="he-IL" dirty="0"/>
              <a:t> שמרכזת את כל התאריכים מ1990 עד 2039 רצים בהפרש של יום לאינדקס והשתמשתי רק בעמודה הזאת מתוך הטבלה. </a:t>
            </a:r>
            <a:r>
              <a:rPr lang="he-IL" dirty="0" err="1"/>
              <a:t>פייתון</a:t>
            </a:r>
            <a:r>
              <a:rPr lang="he-IL" dirty="0"/>
              <a:t> לא זיהה שזה תאריך בפורמט הזה, אז רשמתי מה הפורמט שבו הוא צריך לקרוא את התאריך. אחר כך עשיתי מיון מהתאריך הגבוה לנמוך. השורות בהערה – בדיקה שהתאריך מסוג </a:t>
            </a:r>
            <a:r>
              <a:rPr lang="en-US" dirty="0"/>
              <a:t>DATETIME 64</a:t>
            </a:r>
            <a:r>
              <a:rPr lang="he-IL" dirty="0"/>
              <a:t>.</a:t>
            </a:r>
            <a:endParaRPr lang="LID4096" dirty="0"/>
          </a:p>
        </p:txBody>
      </p:sp>
      <p:pic>
        <p:nvPicPr>
          <p:cNvPr id="13" name="Picture 12">
            <a:extLst>
              <a:ext uri="{FF2B5EF4-FFF2-40B4-BE49-F238E27FC236}">
                <a16:creationId xmlns:a16="http://schemas.microsoft.com/office/drawing/2014/main" id="{E2628A93-00AD-0719-58BC-BAEF1C493AC4}"/>
              </a:ext>
            </a:extLst>
          </p:cNvPr>
          <p:cNvPicPr>
            <a:picLocks noChangeAspect="1"/>
          </p:cNvPicPr>
          <p:nvPr/>
        </p:nvPicPr>
        <p:blipFill>
          <a:blip r:embed="rId4"/>
          <a:stretch>
            <a:fillRect/>
          </a:stretch>
        </p:blipFill>
        <p:spPr>
          <a:xfrm>
            <a:off x="5708073" y="4915135"/>
            <a:ext cx="6357681" cy="626074"/>
          </a:xfrm>
          <a:prstGeom prst="rect">
            <a:avLst/>
          </a:prstGeom>
        </p:spPr>
      </p:pic>
      <p:sp>
        <p:nvSpPr>
          <p:cNvPr id="18" name="TextBox 17">
            <a:extLst>
              <a:ext uri="{FF2B5EF4-FFF2-40B4-BE49-F238E27FC236}">
                <a16:creationId xmlns:a16="http://schemas.microsoft.com/office/drawing/2014/main" id="{62F872D5-A53B-D5AC-2D46-55592770A8D6}"/>
              </a:ext>
            </a:extLst>
          </p:cNvPr>
          <p:cNvSpPr txBox="1"/>
          <p:nvPr/>
        </p:nvSpPr>
        <p:spPr>
          <a:xfrm>
            <a:off x="7435273" y="3429000"/>
            <a:ext cx="4094771" cy="1477328"/>
          </a:xfrm>
          <a:prstGeom prst="rect">
            <a:avLst/>
          </a:prstGeom>
          <a:noFill/>
        </p:spPr>
        <p:txBody>
          <a:bodyPr wrap="square" rtlCol="0">
            <a:spAutoFit/>
          </a:bodyPr>
          <a:lstStyle/>
          <a:p>
            <a:pPr algn="ctr"/>
            <a:r>
              <a:rPr lang="he-IL" dirty="0"/>
              <a:t>יצרתי מערך של שמות טבלאות האינדקס ואז יצרתי לולאה שכל פעם קוראת לשם אחר של טבלה מהמערך של השמות, כשהאינדקס הוא התאריך ותקרא אותו בתור תאריך כשהמיקום הראשון הוא יום. </a:t>
            </a:r>
            <a:endParaRPr lang="LID4096" dirty="0"/>
          </a:p>
        </p:txBody>
      </p:sp>
      <p:pic>
        <p:nvPicPr>
          <p:cNvPr id="20" name="Picture 19">
            <a:extLst>
              <a:ext uri="{FF2B5EF4-FFF2-40B4-BE49-F238E27FC236}">
                <a16:creationId xmlns:a16="http://schemas.microsoft.com/office/drawing/2014/main" id="{F42922C7-B871-53AE-1E6E-8C24090FD15D}"/>
              </a:ext>
            </a:extLst>
          </p:cNvPr>
          <p:cNvPicPr>
            <a:picLocks noChangeAspect="1"/>
          </p:cNvPicPr>
          <p:nvPr/>
        </p:nvPicPr>
        <p:blipFill>
          <a:blip r:embed="rId5"/>
          <a:stretch>
            <a:fillRect/>
          </a:stretch>
        </p:blipFill>
        <p:spPr>
          <a:xfrm>
            <a:off x="397163" y="2668268"/>
            <a:ext cx="4932219" cy="3908023"/>
          </a:xfrm>
          <a:prstGeom prst="rect">
            <a:avLst/>
          </a:prstGeom>
        </p:spPr>
      </p:pic>
    </p:spTree>
    <p:extLst>
      <p:ext uri="{BB962C8B-B14F-4D97-AF65-F5344CB8AC3E}">
        <p14:creationId xmlns:p14="http://schemas.microsoft.com/office/powerpoint/2010/main" val="215362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AE1954-D44A-E2E9-E339-D3A3D6056108}"/>
              </a:ext>
            </a:extLst>
          </p:cNvPr>
          <p:cNvPicPr>
            <a:picLocks noChangeAspect="1"/>
          </p:cNvPicPr>
          <p:nvPr/>
        </p:nvPicPr>
        <p:blipFill>
          <a:blip r:embed="rId2"/>
          <a:stretch>
            <a:fillRect/>
          </a:stretch>
        </p:blipFill>
        <p:spPr>
          <a:xfrm>
            <a:off x="0" y="1"/>
            <a:ext cx="12192000" cy="6857999"/>
          </a:xfrm>
          <a:prstGeom prst="rect">
            <a:avLst/>
          </a:prstGeom>
        </p:spPr>
      </p:pic>
      <p:sp>
        <p:nvSpPr>
          <p:cNvPr id="3" name="Content Placeholder 2">
            <a:extLst>
              <a:ext uri="{FF2B5EF4-FFF2-40B4-BE49-F238E27FC236}">
                <a16:creationId xmlns:a16="http://schemas.microsoft.com/office/drawing/2014/main" id="{D34D41DD-3718-6AE5-E72E-A63FCF9F625E}"/>
              </a:ext>
            </a:extLst>
          </p:cNvPr>
          <p:cNvSpPr>
            <a:spLocks noGrp="1"/>
          </p:cNvSpPr>
          <p:nvPr>
            <p:ph idx="1"/>
          </p:nvPr>
        </p:nvSpPr>
        <p:spPr>
          <a:xfrm>
            <a:off x="838200" y="905164"/>
            <a:ext cx="10515600" cy="5271799"/>
          </a:xfrm>
        </p:spPr>
        <p:txBody>
          <a:bodyPr>
            <a:normAutofit fontScale="92500"/>
          </a:bodyPr>
          <a:lstStyle/>
          <a:p>
            <a:pPr algn="r" rtl="1"/>
            <a:r>
              <a:rPr lang="he-IL" dirty="0"/>
              <a:t>שוק ההון הוא שוק פיננסי שבו קונים ומוכרים חובות לטווח ארוך (מעל שנה) או ניירות ערך מגובים בהון, המתחלק לשוק המניות ושוק </a:t>
            </a:r>
            <a:r>
              <a:rPr lang="he-IL" dirty="0" err="1"/>
              <a:t>האג"ח</a:t>
            </a:r>
            <a:r>
              <a:rPr lang="he-IL" dirty="0"/>
              <a:t>.</a:t>
            </a:r>
          </a:p>
          <a:p>
            <a:pPr algn="r" rtl="1"/>
            <a:r>
              <a:rPr lang="he-IL" dirty="0"/>
              <a:t> תפקידו לאפשר לחברות ולממשלה לגייס הון מהציבור, בדרך כלל לטווחים ארוכים. </a:t>
            </a:r>
          </a:p>
          <a:p>
            <a:pPr algn="r" rtl="1"/>
            <a:r>
              <a:rPr lang="he-IL" dirty="0"/>
              <a:t>בניגוד לשוק כספי בו קונים ומוכרים חובות לטווח </a:t>
            </a:r>
            <a:r>
              <a:rPr lang="he-IL" dirty="0" err="1"/>
              <a:t>קצר.שוקי</a:t>
            </a:r>
            <a:r>
              <a:rPr lang="he-IL" dirty="0"/>
              <a:t> ההון מנתבים את העושר של החוסכים לאלה שיכולים להשתמש בו לטווח ארוך, כמו חברות או ממשלות המבצעות השקעות לטווח ארוך.</a:t>
            </a:r>
          </a:p>
          <a:p>
            <a:pPr algn="r" rtl="1"/>
            <a:r>
              <a:rPr lang="he-IL" dirty="0"/>
              <a:t> מדד ניירות ערך הוא מדד המשקף את רמת המחירים הממוצעת של קבוצות מסוימות או ענפים מסוימים של ניירות ערך הנסחרים בבורסה לניירות ערך.</a:t>
            </a:r>
          </a:p>
          <a:p>
            <a:pPr algn="r" rtl="1"/>
            <a:r>
              <a:rPr lang="he-IL" dirty="0"/>
              <a:t> המדד מחושב מתוך מחירי ניירות הערך, בדרך כלל על ידי חישוב ערכם המשוקלל. המדד משמש משקיעים הן להערכת רמת המחירים של ענף או קבוצה מסוימים, והן כבסיס להערכת ביצועים למדידת ביצועים של תיקי השקעות ולהשוואה של ביצועים אלה ברמה יומית, חודשית, שנתית או רב-שנתית.</a:t>
            </a:r>
            <a:endParaRPr lang="LID4096" dirty="0"/>
          </a:p>
        </p:txBody>
      </p:sp>
    </p:spTree>
    <p:extLst>
      <p:ext uri="{BB962C8B-B14F-4D97-AF65-F5344CB8AC3E}">
        <p14:creationId xmlns:p14="http://schemas.microsoft.com/office/powerpoint/2010/main" val="1303099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A304BE3-1B2D-C257-0123-7A6A86BB8E61}"/>
              </a:ext>
            </a:extLst>
          </p:cNvPr>
          <p:cNvPicPr>
            <a:picLocks noChangeAspect="1"/>
          </p:cNvPicPr>
          <p:nvPr/>
        </p:nvPicPr>
        <p:blipFill>
          <a:blip r:embed="rId2">
            <a:alphaModFix amt="35000"/>
          </a:blip>
          <a:stretch>
            <a:fillRect/>
          </a:stretch>
        </p:blipFill>
        <p:spPr>
          <a:xfrm>
            <a:off x="0" y="15974"/>
            <a:ext cx="12192000" cy="6842025"/>
          </a:xfrm>
          <a:prstGeom prst="rect">
            <a:avLst/>
          </a:prstGeom>
        </p:spPr>
      </p:pic>
      <p:sp>
        <p:nvSpPr>
          <p:cNvPr id="6" name="TextBox 5">
            <a:extLst>
              <a:ext uri="{FF2B5EF4-FFF2-40B4-BE49-F238E27FC236}">
                <a16:creationId xmlns:a16="http://schemas.microsoft.com/office/drawing/2014/main" id="{0CE90320-8435-682E-0F85-72AD01E13594}"/>
              </a:ext>
            </a:extLst>
          </p:cNvPr>
          <p:cNvSpPr txBox="1"/>
          <p:nvPr/>
        </p:nvSpPr>
        <p:spPr>
          <a:xfrm>
            <a:off x="5937968" y="677288"/>
            <a:ext cx="5829733" cy="646331"/>
          </a:xfrm>
          <a:prstGeom prst="rect">
            <a:avLst/>
          </a:prstGeom>
          <a:noFill/>
        </p:spPr>
        <p:txBody>
          <a:bodyPr wrap="square" rtlCol="0">
            <a:spAutoFit/>
          </a:bodyPr>
          <a:lstStyle/>
          <a:p>
            <a:pPr algn="ctr"/>
            <a:r>
              <a:rPr lang="he-IL" dirty="0"/>
              <a:t>לכל טבלה במילון הטבלאות שהמפתח זה שם הטבלה תעשה מיון לפי תאריך מהגבוה לנמוך</a:t>
            </a:r>
            <a:endParaRPr lang="LID4096" dirty="0"/>
          </a:p>
        </p:txBody>
      </p:sp>
      <p:pic>
        <p:nvPicPr>
          <p:cNvPr id="8" name="Picture 7">
            <a:extLst>
              <a:ext uri="{FF2B5EF4-FFF2-40B4-BE49-F238E27FC236}">
                <a16:creationId xmlns:a16="http://schemas.microsoft.com/office/drawing/2014/main" id="{41A18E21-D9B8-3338-8019-DA54BAB8048F}"/>
              </a:ext>
            </a:extLst>
          </p:cNvPr>
          <p:cNvPicPr>
            <a:picLocks noChangeAspect="1"/>
          </p:cNvPicPr>
          <p:nvPr/>
        </p:nvPicPr>
        <p:blipFill>
          <a:blip r:embed="rId3"/>
          <a:stretch>
            <a:fillRect/>
          </a:stretch>
        </p:blipFill>
        <p:spPr>
          <a:xfrm>
            <a:off x="5937969" y="1572951"/>
            <a:ext cx="5829733" cy="1556437"/>
          </a:xfrm>
          <a:prstGeom prst="rect">
            <a:avLst/>
          </a:prstGeom>
        </p:spPr>
      </p:pic>
      <p:pic>
        <p:nvPicPr>
          <p:cNvPr id="10" name="Picture 9">
            <a:extLst>
              <a:ext uri="{FF2B5EF4-FFF2-40B4-BE49-F238E27FC236}">
                <a16:creationId xmlns:a16="http://schemas.microsoft.com/office/drawing/2014/main" id="{485C5E14-6E55-B0FA-4489-18A574925C0E}"/>
              </a:ext>
            </a:extLst>
          </p:cNvPr>
          <p:cNvPicPr>
            <a:picLocks noChangeAspect="1"/>
          </p:cNvPicPr>
          <p:nvPr/>
        </p:nvPicPr>
        <p:blipFill>
          <a:blip r:embed="rId4"/>
          <a:stretch>
            <a:fillRect/>
          </a:stretch>
        </p:blipFill>
        <p:spPr>
          <a:xfrm>
            <a:off x="997600" y="1058705"/>
            <a:ext cx="3525910" cy="2597074"/>
          </a:xfrm>
          <a:prstGeom prst="rect">
            <a:avLst/>
          </a:prstGeom>
        </p:spPr>
      </p:pic>
      <p:sp>
        <p:nvSpPr>
          <p:cNvPr id="11" name="TextBox 10">
            <a:extLst>
              <a:ext uri="{FF2B5EF4-FFF2-40B4-BE49-F238E27FC236}">
                <a16:creationId xmlns:a16="http://schemas.microsoft.com/office/drawing/2014/main" id="{F3884AE5-2AEC-DD54-DBE4-FC3E002AD1AD}"/>
              </a:ext>
            </a:extLst>
          </p:cNvPr>
          <p:cNvSpPr txBox="1"/>
          <p:nvPr/>
        </p:nvSpPr>
        <p:spPr>
          <a:xfrm>
            <a:off x="992765" y="354123"/>
            <a:ext cx="3324225" cy="646331"/>
          </a:xfrm>
          <a:prstGeom prst="rect">
            <a:avLst/>
          </a:prstGeom>
          <a:noFill/>
        </p:spPr>
        <p:txBody>
          <a:bodyPr wrap="square" rtlCol="0">
            <a:spAutoFit/>
          </a:bodyPr>
          <a:lstStyle/>
          <a:p>
            <a:pPr algn="ctr"/>
            <a:r>
              <a:rPr lang="he-IL" dirty="0"/>
              <a:t>בדקתי לכל טבלה שהסוג הוא באמת תאריך. </a:t>
            </a:r>
            <a:endParaRPr lang="LID4096" dirty="0"/>
          </a:p>
        </p:txBody>
      </p:sp>
      <p:pic>
        <p:nvPicPr>
          <p:cNvPr id="13" name="Picture 12">
            <a:extLst>
              <a:ext uri="{FF2B5EF4-FFF2-40B4-BE49-F238E27FC236}">
                <a16:creationId xmlns:a16="http://schemas.microsoft.com/office/drawing/2014/main" id="{8D0BFEB3-847A-F220-8825-B1AF7EFA2C93}"/>
              </a:ext>
            </a:extLst>
          </p:cNvPr>
          <p:cNvPicPr>
            <a:picLocks noChangeAspect="1"/>
          </p:cNvPicPr>
          <p:nvPr/>
        </p:nvPicPr>
        <p:blipFill>
          <a:blip r:embed="rId5"/>
          <a:stretch>
            <a:fillRect/>
          </a:stretch>
        </p:blipFill>
        <p:spPr>
          <a:xfrm>
            <a:off x="4316990" y="4173417"/>
            <a:ext cx="3558020" cy="2515236"/>
          </a:xfrm>
          <a:prstGeom prst="rect">
            <a:avLst/>
          </a:prstGeom>
        </p:spPr>
      </p:pic>
      <p:sp>
        <p:nvSpPr>
          <p:cNvPr id="14" name="TextBox 13">
            <a:extLst>
              <a:ext uri="{FF2B5EF4-FFF2-40B4-BE49-F238E27FC236}">
                <a16:creationId xmlns:a16="http://schemas.microsoft.com/office/drawing/2014/main" id="{330A024F-6F52-28DA-BEAA-94EC925A4708}"/>
              </a:ext>
            </a:extLst>
          </p:cNvPr>
          <p:cNvSpPr txBox="1"/>
          <p:nvPr/>
        </p:nvSpPr>
        <p:spPr>
          <a:xfrm>
            <a:off x="3999776" y="3726516"/>
            <a:ext cx="4784436" cy="369332"/>
          </a:xfrm>
          <a:prstGeom prst="rect">
            <a:avLst/>
          </a:prstGeom>
          <a:noFill/>
        </p:spPr>
        <p:txBody>
          <a:bodyPr wrap="square" rtlCol="0">
            <a:spAutoFit/>
          </a:bodyPr>
          <a:lstStyle/>
          <a:p>
            <a:r>
              <a:rPr lang="he-IL" dirty="0"/>
              <a:t>בדקתי מה הסוג של שאר הנתונים בטבלה  </a:t>
            </a:r>
            <a:endParaRPr lang="LID4096" dirty="0"/>
          </a:p>
        </p:txBody>
      </p:sp>
    </p:spTree>
    <p:extLst>
      <p:ext uri="{BB962C8B-B14F-4D97-AF65-F5344CB8AC3E}">
        <p14:creationId xmlns:p14="http://schemas.microsoft.com/office/powerpoint/2010/main" val="2118083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1C5FE9-E8ED-6AD8-FFB1-951122E80D75}"/>
              </a:ext>
            </a:extLst>
          </p:cNvPr>
          <p:cNvPicPr>
            <a:picLocks noChangeAspect="1"/>
          </p:cNvPicPr>
          <p:nvPr/>
        </p:nvPicPr>
        <p:blipFill>
          <a:blip r:embed="rId2">
            <a:alphaModFix amt="3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D275D0-B080-C0D9-0A79-D12EEBCB87B6}"/>
              </a:ext>
            </a:extLst>
          </p:cNvPr>
          <p:cNvSpPr>
            <a:spLocks noGrp="1"/>
          </p:cNvSpPr>
          <p:nvPr>
            <p:ph type="title"/>
          </p:nvPr>
        </p:nvSpPr>
        <p:spPr/>
        <p:txBody>
          <a:bodyPr>
            <a:normAutofit/>
          </a:bodyPr>
          <a:lstStyle/>
          <a:p>
            <a:pPr algn="ctr"/>
            <a:r>
              <a:rPr lang="he-IL" sz="3200" dirty="0"/>
              <a:t>ייבוא של כל הטבלאות שאני רוצה לבדוק אם הן משפיעות על המדדים, כשהתאריך הוא האינדקס. </a:t>
            </a:r>
            <a:endParaRPr lang="LID4096" sz="3200" dirty="0"/>
          </a:p>
        </p:txBody>
      </p:sp>
      <p:pic>
        <p:nvPicPr>
          <p:cNvPr id="5" name="Content Placeholder 4">
            <a:extLst>
              <a:ext uri="{FF2B5EF4-FFF2-40B4-BE49-F238E27FC236}">
                <a16:creationId xmlns:a16="http://schemas.microsoft.com/office/drawing/2014/main" id="{81B7D0CA-990E-9B35-52E5-B748607D2C84}"/>
              </a:ext>
            </a:extLst>
          </p:cNvPr>
          <p:cNvPicPr>
            <a:picLocks noGrp="1" noChangeAspect="1"/>
          </p:cNvPicPr>
          <p:nvPr>
            <p:ph idx="1"/>
          </p:nvPr>
        </p:nvPicPr>
        <p:blipFill>
          <a:blip r:embed="rId3"/>
          <a:stretch>
            <a:fillRect/>
          </a:stretch>
        </p:blipFill>
        <p:spPr>
          <a:xfrm>
            <a:off x="838200" y="2060362"/>
            <a:ext cx="10515600" cy="3881864"/>
          </a:xfrm>
        </p:spPr>
      </p:pic>
    </p:spTree>
    <p:extLst>
      <p:ext uri="{BB962C8B-B14F-4D97-AF65-F5344CB8AC3E}">
        <p14:creationId xmlns:p14="http://schemas.microsoft.com/office/powerpoint/2010/main" val="2123094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BB6AFAD-B9AF-0B24-DD96-AC527DA07EAB}"/>
              </a:ext>
            </a:extLst>
          </p:cNvPr>
          <p:cNvPicPr>
            <a:picLocks noChangeAspect="1"/>
          </p:cNvPicPr>
          <p:nvPr/>
        </p:nvPicPr>
        <p:blipFill>
          <a:blip r:embed="rId2">
            <a:alphaModFix amt="35000"/>
          </a:blip>
          <a:stretch>
            <a:fillRect/>
          </a:stretch>
        </p:blipFill>
        <p:spPr>
          <a:xfrm>
            <a:off x="0" y="0"/>
            <a:ext cx="12192000" cy="6858000"/>
          </a:xfrm>
          <a:prstGeom prst="rect">
            <a:avLst/>
          </a:prstGeom>
        </p:spPr>
      </p:pic>
      <p:pic>
        <p:nvPicPr>
          <p:cNvPr id="5" name="Content Placeholder 4">
            <a:extLst>
              <a:ext uri="{FF2B5EF4-FFF2-40B4-BE49-F238E27FC236}">
                <a16:creationId xmlns:a16="http://schemas.microsoft.com/office/drawing/2014/main" id="{053571F6-EB81-0BB8-69D8-13B4260FBABE}"/>
              </a:ext>
            </a:extLst>
          </p:cNvPr>
          <p:cNvPicPr>
            <a:picLocks noGrp="1" noChangeAspect="1"/>
          </p:cNvPicPr>
          <p:nvPr>
            <p:ph idx="1"/>
          </p:nvPr>
        </p:nvPicPr>
        <p:blipFill>
          <a:blip r:embed="rId3"/>
          <a:stretch>
            <a:fillRect/>
          </a:stretch>
        </p:blipFill>
        <p:spPr>
          <a:xfrm>
            <a:off x="397163" y="1578362"/>
            <a:ext cx="8120207" cy="1652416"/>
          </a:xfrm>
        </p:spPr>
      </p:pic>
      <p:sp>
        <p:nvSpPr>
          <p:cNvPr id="6" name="TextBox 5">
            <a:extLst>
              <a:ext uri="{FF2B5EF4-FFF2-40B4-BE49-F238E27FC236}">
                <a16:creationId xmlns:a16="http://schemas.microsoft.com/office/drawing/2014/main" id="{C2EF33FC-DF92-4365-1FBD-B6CF4967BCDD}"/>
              </a:ext>
            </a:extLst>
          </p:cNvPr>
          <p:cNvSpPr txBox="1"/>
          <p:nvPr/>
        </p:nvSpPr>
        <p:spPr>
          <a:xfrm>
            <a:off x="1143000" y="839667"/>
            <a:ext cx="4953000" cy="646331"/>
          </a:xfrm>
          <a:prstGeom prst="rect">
            <a:avLst/>
          </a:prstGeom>
          <a:noFill/>
        </p:spPr>
        <p:txBody>
          <a:bodyPr wrap="square" rtlCol="0">
            <a:spAutoFit/>
          </a:bodyPr>
          <a:lstStyle/>
          <a:p>
            <a:pPr algn="ctr"/>
            <a:r>
              <a:rPr lang="he-IL" dirty="0"/>
              <a:t>מיון מהתאריך הגדול לקטן ובדיקה של סוג המשתנה לטבלאות המשפיעות  </a:t>
            </a:r>
            <a:endParaRPr lang="LID4096" dirty="0"/>
          </a:p>
        </p:txBody>
      </p:sp>
      <p:pic>
        <p:nvPicPr>
          <p:cNvPr id="8" name="Picture 7">
            <a:extLst>
              <a:ext uri="{FF2B5EF4-FFF2-40B4-BE49-F238E27FC236}">
                <a16:creationId xmlns:a16="http://schemas.microsoft.com/office/drawing/2014/main" id="{076121E0-E222-0014-3589-E20BB0231F26}"/>
              </a:ext>
            </a:extLst>
          </p:cNvPr>
          <p:cNvPicPr>
            <a:picLocks noChangeAspect="1"/>
          </p:cNvPicPr>
          <p:nvPr/>
        </p:nvPicPr>
        <p:blipFill>
          <a:blip r:embed="rId4"/>
          <a:stretch>
            <a:fillRect/>
          </a:stretch>
        </p:blipFill>
        <p:spPr>
          <a:xfrm>
            <a:off x="1522556" y="3537820"/>
            <a:ext cx="5267325" cy="2825202"/>
          </a:xfrm>
          <a:prstGeom prst="rect">
            <a:avLst/>
          </a:prstGeom>
        </p:spPr>
      </p:pic>
      <p:pic>
        <p:nvPicPr>
          <p:cNvPr id="10" name="Picture 9">
            <a:extLst>
              <a:ext uri="{FF2B5EF4-FFF2-40B4-BE49-F238E27FC236}">
                <a16:creationId xmlns:a16="http://schemas.microsoft.com/office/drawing/2014/main" id="{5D524C36-91B0-C1FE-E1C4-56CEDDA71807}"/>
              </a:ext>
            </a:extLst>
          </p:cNvPr>
          <p:cNvPicPr>
            <a:picLocks noChangeAspect="1"/>
          </p:cNvPicPr>
          <p:nvPr/>
        </p:nvPicPr>
        <p:blipFill>
          <a:blip r:embed="rId5"/>
          <a:stretch>
            <a:fillRect/>
          </a:stretch>
        </p:blipFill>
        <p:spPr>
          <a:xfrm>
            <a:off x="7008980" y="4017882"/>
            <a:ext cx="5030620" cy="1349283"/>
          </a:xfrm>
          <a:prstGeom prst="rect">
            <a:avLst/>
          </a:prstGeom>
        </p:spPr>
      </p:pic>
      <p:sp>
        <p:nvSpPr>
          <p:cNvPr id="11" name="TextBox 10">
            <a:extLst>
              <a:ext uri="{FF2B5EF4-FFF2-40B4-BE49-F238E27FC236}">
                <a16:creationId xmlns:a16="http://schemas.microsoft.com/office/drawing/2014/main" id="{3945CCA0-0793-894F-D1BC-57E1F07C4D8E}"/>
              </a:ext>
            </a:extLst>
          </p:cNvPr>
          <p:cNvSpPr txBox="1"/>
          <p:nvPr/>
        </p:nvSpPr>
        <p:spPr>
          <a:xfrm>
            <a:off x="7324725" y="3537820"/>
            <a:ext cx="4619625" cy="369332"/>
          </a:xfrm>
          <a:prstGeom prst="rect">
            <a:avLst/>
          </a:prstGeom>
          <a:noFill/>
        </p:spPr>
        <p:txBody>
          <a:bodyPr wrap="square" rtlCol="0">
            <a:spAutoFit/>
          </a:bodyPr>
          <a:lstStyle/>
          <a:p>
            <a:r>
              <a:rPr lang="he-IL" dirty="0"/>
              <a:t>שינוי של הערכים שלא הפכתי לסוג תאריך לתאריך</a:t>
            </a:r>
            <a:endParaRPr lang="LID4096" dirty="0"/>
          </a:p>
        </p:txBody>
      </p:sp>
      <p:pic>
        <p:nvPicPr>
          <p:cNvPr id="13" name="Picture 12">
            <a:extLst>
              <a:ext uri="{FF2B5EF4-FFF2-40B4-BE49-F238E27FC236}">
                <a16:creationId xmlns:a16="http://schemas.microsoft.com/office/drawing/2014/main" id="{FE3B4107-966A-8B1D-DA21-A0DEFBE35683}"/>
              </a:ext>
            </a:extLst>
          </p:cNvPr>
          <p:cNvPicPr>
            <a:picLocks noChangeAspect="1"/>
          </p:cNvPicPr>
          <p:nvPr/>
        </p:nvPicPr>
        <p:blipFill>
          <a:blip r:embed="rId6"/>
          <a:stretch>
            <a:fillRect/>
          </a:stretch>
        </p:blipFill>
        <p:spPr>
          <a:xfrm>
            <a:off x="8812253" y="1800224"/>
            <a:ext cx="3132097" cy="1227007"/>
          </a:xfrm>
          <a:prstGeom prst="rect">
            <a:avLst/>
          </a:prstGeom>
        </p:spPr>
      </p:pic>
      <p:sp>
        <p:nvSpPr>
          <p:cNvPr id="14" name="TextBox 13">
            <a:extLst>
              <a:ext uri="{FF2B5EF4-FFF2-40B4-BE49-F238E27FC236}">
                <a16:creationId xmlns:a16="http://schemas.microsoft.com/office/drawing/2014/main" id="{5999D0B8-FAE1-CB30-B694-46C2EFC3761B}"/>
              </a:ext>
            </a:extLst>
          </p:cNvPr>
          <p:cNvSpPr txBox="1"/>
          <p:nvPr/>
        </p:nvSpPr>
        <p:spPr>
          <a:xfrm>
            <a:off x="9074868" y="1053000"/>
            <a:ext cx="2336800" cy="646331"/>
          </a:xfrm>
          <a:prstGeom prst="rect">
            <a:avLst/>
          </a:prstGeom>
          <a:noFill/>
        </p:spPr>
        <p:txBody>
          <a:bodyPr wrap="square" rtlCol="0">
            <a:spAutoFit/>
          </a:bodyPr>
          <a:lstStyle/>
          <a:p>
            <a:pPr algn="ctr"/>
            <a:r>
              <a:rPr lang="he-IL" dirty="0"/>
              <a:t>בדיקה של סוג הערכים בטבלה</a:t>
            </a:r>
            <a:endParaRPr lang="LID4096" dirty="0"/>
          </a:p>
        </p:txBody>
      </p:sp>
    </p:spTree>
    <p:extLst>
      <p:ext uri="{BB962C8B-B14F-4D97-AF65-F5344CB8AC3E}">
        <p14:creationId xmlns:p14="http://schemas.microsoft.com/office/powerpoint/2010/main" val="845395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8DD5AF-A122-C9E9-0600-E6124DB6A8AA}"/>
              </a:ext>
            </a:extLst>
          </p:cNvPr>
          <p:cNvPicPr>
            <a:picLocks noChangeAspect="1"/>
          </p:cNvPicPr>
          <p:nvPr/>
        </p:nvPicPr>
        <p:blipFill>
          <a:blip r:embed="rId2">
            <a:alphaModFix amt="20000"/>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A8FDF42B-038B-8F38-B78A-4BADCE71F45A}"/>
              </a:ext>
            </a:extLst>
          </p:cNvPr>
          <p:cNvSpPr>
            <a:spLocks noGrp="1"/>
          </p:cNvSpPr>
          <p:nvPr>
            <p:ph type="title"/>
          </p:nvPr>
        </p:nvSpPr>
        <p:spPr>
          <a:xfrm>
            <a:off x="876300" y="498980"/>
            <a:ext cx="4857750" cy="395288"/>
          </a:xfrm>
        </p:spPr>
        <p:txBody>
          <a:bodyPr>
            <a:normAutofit fontScale="90000"/>
          </a:bodyPr>
          <a:lstStyle/>
          <a:p>
            <a:pPr algn="ctr"/>
            <a:r>
              <a:rPr lang="he-IL" sz="2000" dirty="0"/>
              <a:t>מציאת עשירון עליון ועשירון תחתון של השינוי היומי, יצירת שני מילונים שבאחד נכנס כל העשירון העליון ובשני כל </a:t>
            </a:r>
            <a:r>
              <a:rPr lang="he-IL" sz="2000" dirty="0" err="1"/>
              <a:t>השינוים</a:t>
            </a:r>
            <a:r>
              <a:rPr lang="he-IL" sz="2000" dirty="0"/>
              <a:t> לפי יום של העשירון התחתון . </a:t>
            </a:r>
            <a:endParaRPr lang="LID4096" sz="2000" dirty="0"/>
          </a:p>
        </p:txBody>
      </p:sp>
      <p:pic>
        <p:nvPicPr>
          <p:cNvPr id="5" name="Content Placeholder 4">
            <a:extLst>
              <a:ext uri="{FF2B5EF4-FFF2-40B4-BE49-F238E27FC236}">
                <a16:creationId xmlns:a16="http://schemas.microsoft.com/office/drawing/2014/main" id="{F2865097-FFA0-5F18-22BD-D21C3716C097}"/>
              </a:ext>
            </a:extLst>
          </p:cNvPr>
          <p:cNvPicPr>
            <a:picLocks noGrp="1" noChangeAspect="1"/>
          </p:cNvPicPr>
          <p:nvPr>
            <p:ph idx="1"/>
          </p:nvPr>
        </p:nvPicPr>
        <p:blipFill>
          <a:blip r:embed="rId3"/>
          <a:stretch>
            <a:fillRect/>
          </a:stretch>
        </p:blipFill>
        <p:spPr>
          <a:xfrm>
            <a:off x="634278" y="1283853"/>
            <a:ext cx="5634239" cy="3089204"/>
          </a:xfrm>
        </p:spPr>
      </p:pic>
      <p:pic>
        <p:nvPicPr>
          <p:cNvPr id="7" name="Picture 6">
            <a:extLst>
              <a:ext uri="{FF2B5EF4-FFF2-40B4-BE49-F238E27FC236}">
                <a16:creationId xmlns:a16="http://schemas.microsoft.com/office/drawing/2014/main" id="{102E4D45-739F-F4E3-F359-2B9A7BB0AC6E}"/>
              </a:ext>
            </a:extLst>
          </p:cNvPr>
          <p:cNvPicPr>
            <a:picLocks noChangeAspect="1"/>
          </p:cNvPicPr>
          <p:nvPr/>
        </p:nvPicPr>
        <p:blipFill>
          <a:blip r:embed="rId4"/>
          <a:stretch>
            <a:fillRect/>
          </a:stretch>
        </p:blipFill>
        <p:spPr>
          <a:xfrm>
            <a:off x="6581775" y="182003"/>
            <a:ext cx="4352925" cy="2414278"/>
          </a:xfrm>
          <a:prstGeom prst="rect">
            <a:avLst/>
          </a:prstGeom>
        </p:spPr>
      </p:pic>
      <p:pic>
        <p:nvPicPr>
          <p:cNvPr id="12" name="Picture 11">
            <a:extLst>
              <a:ext uri="{FF2B5EF4-FFF2-40B4-BE49-F238E27FC236}">
                <a16:creationId xmlns:a16="http://schemas.microsoft.com/office/drawing/2014/main" id="{2E70522B-FF57-B616-0FC9-011924642BC1}"/>
              </a:ext>
            </a:extLst>
          </p:cNvPr>
          <p:cNvPicPr>
            <a:picLocks noChangeAspect="1"/>
          </p:cNvPicPr>
          <p:nvPr/>
        </p:nvPicPr>
        <p:blipFill>
          <a:blip r:embed="rId5"/>
          <a:stretch>
            <a:fillRect/>
          </a:stretch>
        </p:blipFill>
        <p:spPr>
          <a:xfrm>
            <a:off x="7593935" y="2596281"/>
            <a:ext cx="4352925" cy="2054291"/>
          </a:xfrm>
          <a:prstGeom prst="rect">
            <a:avLst/>
          </a:prstGeom>
        </p:spPr>
      </p:pic>
      <p:sp>
        <p:nvSpPr>
          <p:cNvPr id="13" name="TextBox 12">
            <a:extLst>
              <a:ext uri="{FF2B5EF4-FFF2-40B4-BE49-F238E27FC236}">
                <a16:creationId xmlns:a16="http://schemas.microsoft.com/office/drawing/2014/main" id="{01FFAC63-24C9-7A42-9D9F-8814544E02BE}"/>
              </a:ext>
            </a:extLst>
          </p:cNvPr>
          <p:cNvSpPr txBox="1"/>
          <p:nvPr/>
        </p:nvSpPr>
        <p:spPr>
          <a:xfrm>
            <a:off x="8153400" y="4886467"/>
            <a:ext cx="4038600" cy="1200329"/>
          </a:xfrm>
          <a:prstGeom prst="rect">
            <a:avLst/>
          </a:prstGeom>
          <a:noFill/>
        </p:spPr>
        <p:txBody>
          <a:bodyPr wrap="square" rtlCol="0">
            <a:spAutoFit/>
          </a:bodyPr>
          <a:lstStyle/>
          <a:p>
            <a:r>
              <a:rPr lang="he-IL" dirty="0"/>
              <a:t>מראה נתונים </a:t>
            </a:r>
            <a:r>
              <a:rPr lang="he-IL" dirty="0" err="1"/>
              <a:t>סטטיסים</a:t>
            </a:r>
            <a:r>
              <a:rPr lang="he-IL" dirty="0"/>
              <a:t> לכל המדדים לפי סדר בלולאה, ממוצע , האינדקס המקסימלי ואת הפרטים עליו בטבלה, מינימלי גם בטבלה,  חציון, עשירון עליון ותחתון. </a:t>
            </a:r>
            <a:endParaRPr lang="LID4096" dirty="0"/>
          </a:p>
        </p:txBody>
      </p:sp>
      <p:pic>
        <p:nvPicPr>
          <p:cNvPr id="14" name="Picture 13">
            <a:extLst>
              <a:ext uri="{FF2B5EF4-FFF2-40B4-BE49-F238E27FC236}">
                <a16:creationId xmlns:a16="http://schemas.microsoft.com/office/drawing/2014/main" id="{8DD6EEC9-9CC0-17C0-E1C6-FDD2A798D724}"/>
              </a:ext>
            </a:extLst>
          </p:cNvPr>
          <p:cNvPicPr>
            <a:picLocks noChangeAspect="1"/>
          </p:cNvPicPr>
          <p:nvPr/>
        </p:nvPicPr>
        <p:blipFill>
          <a:blip r:embed="rId6"/>
          <a:stretch>
            <a:fillRect/>
          </a:stretch>
        </p:blipFill>
        <p:spPr>
          <a:xfrm>
            <a:off x="105440" y="5486631"/>
            <a:ext cx="7628860" cy="816935"/>
          </a:xfrm>
          <a:prstGeom prst="rect">
            <a:avLst/>
          </a:prstGeom>
        </p:spPr>
      </p:pic>
      <p:pic>
        <p:nvPicPr>
          <p:cNvPr id="15" name="Picture 14">
            <a:extLst>
              <a:ext uri="{FF2B5EF4-FFF2-40B4-BE49-F238E27FC236}">
                <a16:creationId xmlns:a16="http://schemas.microsoft.com/office/drawing/2014/main" id="{4C68E133-6441-5E1A-ECDB-64F6B8BCFC4C}"/>
              </a:ext>
            </a:extLst>
          </p:cNvPr>
          <p:cNvPicPr>
            <a:picLocks noChangeAspect="1"/>
          </p:cNvPicPr>
          <p:nvPr/>
        </p:nvPicPr>
        <p:blipFill>
          <a:blip r:embed="rId7"/>
          <a:stretch>
            <a:fillRect/>
          </a:stretch>
        </p:blipFill>
        <p:spPr>
          <a:xfrm>
            <a:off x="1413697" y="4650572"/>
            <a:ext cx="4468755" cy="768163"/>
          </a:xfrm>
          <a:prstGeom prst="rect">
            <a:avLst/>
          </a:prstGeom>
        </p:spPr>
      </p:pic>
    </p:spTree>
    <p:extLst>
      <p:ext uri="{BB962C8B-B14F-4D97-AF65-F5344CB8AC3E}">
        <p14:creationId xmlns:p14="http://schemas.microsoft.com/office/powerpoint/2010/main" val="1787153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9E256E-709A-CEBD-2AEF-2E3DAF2B2AE3}"/>
              </a:ext>
            </a:extLst>
          </p:cNvPr>
          <p:cNvPicPr>
            <a:picLocks noChangeAspect="1"/>
          </p:cNvPicPr>
          <p:nvPr/>
        </p:nvPicPr>
        <p:blipFill>
          <a:blip r:embed="rId2">
            <a:alphaModFix amt="20000"/>
          </a:blip>
          <a:stretch>
            <a:fillRect/>
          </a:stretch>
        </p:blipFill>
        <p:spPr>
          <a:xfrm>
            <a:off x="0" y="-1"/>
            <a:ext cx="12192000" cy="6858001"/>
          </a:xfrm>
          <a:prstGeom prst="rect">
            <a:avLst/>
          </a:prstGeom>
        </p:spPr>
      </p:pic>
      <p:sp>
        <p:nvSpPr>
          <p:cNvPr id="2" name="Title 1">
            <a:extLst>
              <a:ext uri="{FF2B5EF4-FFF2-40B4-BE49-F238E27FC236}">
                <a16:creationId xmlns:a16="http://schemas.microsoft.com/office/drawing/2014/main" id="{A9290D6E-236C-7267-254A-C7C18AC15661}"/>
              </a:ext>
            </a:extLst>
          </p:cNvPr>
          <p:cNvSpPr>
            <a:spLocks noGrp="1"/>
          </p:cNvSpPr>
          <p:nvPr>
            <p:ph type="title"/>
          </p:nvPr>
        </p:nvSpPr>
        <p:spPr>
          <a:xfrm>
            <a:off x="797358" y="3130551"/>
            <a:ext cx="4000500" cy="1547812"/>
          </a:xfrm>
        </p:spPr>
        <p:txBody>
          <a:bodyPr>
            <a:normAutofit fontScale="90000"/>
          </a:bodyPr>
          <a:lstStyle/>
          <a:p>
            <a:pPr algn="ctr"/>
            <a:r>
              <a:rPr lang="he-IL" sz="2700" dirty="0"/>
              <a:t>הוספת עמודה של הפרש בין התקופה הזאת לתקופה הקודמת בכל הטבלאות המשפיעות המספריות וחיבור של </a:t>
            </a:r>
            <a:r>
              <a:rPr lang="he-IL" sz="2700" dirty="0" err="1"/>
              <a:t>השינוים</a:t>
            </a:r>
            <a:r>
              <a:rPr lang="he-IL" sz="2700" dirty="0"/>
              <a:t> לטבלת הזמן </a:t>
            </a:r>
            <a:endParaRPr lang="LID4096" sz="2700" dirty="0"/>
          </a:p>
        </p:txBody>
      </p:sp>
      <p:pic>
        <p:nvPicPr>
          <p:cNvPr id="5" name="Content Placeholder 4">
            <a:extLst>
              <a:ext uri="{FF2B5EF4-FFF2-40B4-BE49-F238E27FC236}">
                <a16:creationId xmlns:a16="http://schemas.microsoft.com/office/drawing/2014/main" id="{911D0318-3BE7-2C02-81A3-10F912FD1A01}"/>
              </a:ext>
            </a:extLst>
          </p:cNvPr>
          <p:cNvPicPr>
            <a:picLocks noGrp="1" noChangeAspect="1"/>
          </p:cNvPicPr>
          <p:nvPr>
            <p:ph idx="1"/>
          </p:nvPr>
        </p:nvPicPr>
        <p:blipFill>
          <a:blip r:embed="rId3"/>
          <a:stretch>
            <a:fillRect/>
          </a:stretch>
        </p:blipFill>
        <p:spPr>
          <a:xfrm>
            <a:off x="219075" y="115094"/>
            <a:ext cx="9848850" cy="2838450"/>
          </a:xfrm>
        </p:spPr>
      </p:pic>
      <p:pic>
        <p:nvPicPr>
          <p:cNvPr id="7" name="Picture 6">
            <a:extLst>
              <a:ext uri="{FF2B5EF4-FFF2-40B4-BE49-F238E27FC236}">
                <a16:creationId xmlns:a16="http://schemas.microsoft.com/office/drawing/2014/main" id="{2D03710F-95BF-77F1-9EE8-CA71ED52B45F}"/>
              </a:ext>
            </a:extLst>
          </p:cNvPr>
          <p:cNvPicPr>
            <a:picLocks noChangeAspect="1"/>
          </p:cNvPicPr>
          <p:nvPr/>
        </p:nvPicPr>
        <p:blipFill>
          <a:blip r:embed="rId4"/>
          <a:stretch>
            <a:fillRect/>
          </a:stretch>
        </p:blipFill>
        <p:spPr>
          <a:xfrm>
            <a:off x="5376141" y="1828004"/>
            <a:ext cx="4572000" cy="4429125"/>
          </a:xfrm>
          <a:prstGeom prst="rect">
            <a:avLst/>
          </a:prstGeom>
        </p:spPr>
      </p:pic>
      <p:pic>
        <p:nvPicPr>
          <p:cNvPr id="9" name="Picture 8">
            <a:extLst>
              <a:ext uri="{FF2B5EF4-FFF2-40B4-BE49-F238E27FC236}">
                <a16:creationId xmlns:a16="http://schemas.microsoft.com/office/drawing/2014/main" id="{1BCFD670-9552-F5DB-3A46-446FE24BF98D}"/>
              </a:ext>
            </a:extLst>
          </p:cNvPr>
          <p:cNvPicPr>
            <a:picLocks noChangeAspect="1"/>
          </p:cNvPicPr>
          <p:nvPr/>
        </p:nvPicPr>
        <p:blipFill>
          <a:blip r:embed="rId5"/>
          <a:stretch>
            <a:fillRect/>
          </a:stretch>
        </p:blipFill>
        <p:spPr>
          <a:xfrm>
            <a:off x="3776951" y="4845699"/>
            <a:ext cx="8277225" cy="1809750"/>
          </a:xfrm>
          <a:prstGeom prst="rect">
            <a:avLst/>
          </a:prstGeom>
        </p:spPr>
      </p:pic>
    </p:spTree>
    <p:extLst>
      <p:ext uri="{BB962C8B-B14F-4D97-AF65-F5344CB8AC3E}">
        <p14:creationId xmlns:p14="http://schemas.microsoft.com/office/powerpoint/2010/main" val="2349422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41254C4-BF0C-E278-62E1-FC53FA9D504D}"/>
              </a:ext>
            </a:extLst>
          </p:cNvPr>
          <p:cNvPicPr>
            <a:picLocks noChangeAspect="1"/>
          </p:cNvPicPr>
          <p:nvPr/>
        </p:nvPicPr>
        <p:blipFill>
          <a:blip r:embed="rId2">
            <a:alphaModFix amt="3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0BD3F7-9E6B-0632-D925-83CAA08B6CE0}"/>
              </a:ext>
            </a:extLst>
          </p:cNvPr>
          <p:cNvSpPr>
            <a:spLocks noGrp="1"/>
          </p:cNvSpPr>
          <p:nvPr>
            <p:ph type="title"/>
          </p:nvPr>
        </p:nvSpPr>
        <p:spPr>
          <a:xfrm>
            <a:off x="7104046" y="175057"/>
            <a:ext cx="5000624" cy="2119313"/>
          </a:xfrm>
        </p:spPr>
        <p:txBody>
          <a:bodyPr>
            <a:normAutofit/>
          </a:bodyPr>
          <a:lstStyle/>
          <a:p>
            <a:pPr algn="ctr"/>
            <a:r>
              <a:rPr lang="he-IL" sz="2400" dirty="0"/>
              <a:t>בדיקה של השינוי במדדים ה"משפיעים" על המדדים בבורסה . </a:t>
            </a:r>
            <a:endParaRPr lang="LID4096" sz="2400" dirty="0"/>
          </a:p>
        </p:txBody>
      </p:sp>
      <p:pic>
        <p:nvPicPr>
          <p:cNvPr id="5" name="Content Placeholder 4">
            <a:extLst>
              <a:ext uri="{FF2B5EF4-FFF2-40B4-BE49-F238E27FC236}">
                <a16:creationId xmlns:a16="http://schemas.microsoft.com/office/drawing/2014/main" id="{48E6D5EE-A468-5EAB-949E-3B0F2E6AE06A}"/>
              </a:ext>
            </a:extLst>
          </p:cNvPr>
          <p:cNvPicPr>
            <a:picLocks noGrp="1" noChangeAspect="1"/>
          </p:cNvPicPr>
          <p:nvPr>
            <p:ph idx="1"/>
          </p:nvPr>
        </p:nvPicPr>
        <p:blipFill>
          <a:blip r:embed="rId3"/>
          <a:stretch>
            <a:fillRect/>
          </a:stretch>
        </p:blipFill>
        <p:spPr>
          <a:xfrm>
            <a:off x="459710" y="171738"/>
            <a:ext cx="5922617" cy="3144117"/>
          </a:xfrm>
        </p:spPr>
      </p:pic>
      <p:pic>
        <p:nvPicPr>
          <p:cNvPr id="7" name="Picture 6">
            <a:extLst>
              <a:ext uri="{FF2B5EF4-FFF2-40B4-BE49-F238E27FC236}">
                <a16:creationId xmlns:a16="http://schemas.microsoft.com/office/drawing/2014/main" id="{15B2B63E-17F9-C44E-5E61-B5DB153E38CD}"/>
              </a:ext>
            </a:extLst>
          </p:cNvPr>
          <p:cNvPicPr>
            <a:picLocks noChangeAspect="1"/>
          </p:cNvPicPr>
          <p:nvPr/>
        </p:nvPicPr>
        <p:blipFill>
          <a:blip r:embed="rId4"/>
          <a:stretch>
            <a:fillRect/>
          </a:stretch>
        </p:blipFill>
        <p:spPr>
          <a:xfrm>
            <a:off x="4037128" y="1647031"/>
            <a:ext cx="4490124" cy="3976255"/>
          </a:xfrm>
          <a:prstGeom prst="rect">
            <a:avLst/>
          </a:prstGeom>
        </p:spPr>
      </p:pic>
      <p:sp>
        <p:nvSpPr>
          <p:cNvPr id="10" name="TextBox 9">
            <a:extLst>
              <a:ext uri="{FF2B5EF4-FFF2-40B4-BE49-F238E27FC236}">
                <a16:creationId xmlns:a16="http://schemas.microsoft.com/office/drawing/2014/main" id="{A8283716-6F09-3A2F-197F-2D65D7CFD529}"/>
              </a:ext>
            </a:extLst>
          </p:cNvPr>
          <p:cNvSpPr txBox="1"/>
          <p:nvPr/>
        </p:nvSpPr>
        <p:spPr>
          <a:xfrm>
            <a:off x="87330" y="3635158"/>
            <a:ext cx="3789346" cy="2585323"/>
          </a:xfrm>
          <a:prstGeom prst="rect">
            <a:avLst/>
          </a:prstGeom>
          <a:noFill/>
        </p:spPr>
        <p:txBody>
          <a:bodyPr wrap="square" rtlCol="0">
            <a:spAutoFit/>
          </a:bodyPr>
          <a:lstStyle/>
          <a:p>
            <a:pPr algn="r"/>
            <a:r>
              <a:rPr lang="he-IL" dirty="0"/>
              <a:t>מצאתי שמדד  תל אביב  בנייה מושפע משינוים במדד המחירים לצרכן בארה"ב, כשמדד הבנייה </a:t>
            </a:r>
            <a:r>
              <a:rPr lang="he-IL" dirty="0" err="1"/>
              <a:t>בעשיריון</a:t>
            </a:r>
            <a:r>
              <a:rPr lang="he-IL" dirty="0"/>
              <a:t> העליון , אז מדד המחירים לצרכן בארה"ב היה ב- 81% מהתקופה בעלייה וכ-19 אחוז </a:t>
            </a:r>
            <a:r>
              <a:rPr lang="he-IL" dirty="0" err="1"/>
              <a:t>בירידה.כאשר</a:t>
            </a:r>
            <a:r>
              <a:rPr lang="he-IL" dirty="0"/>
              <a:t> מדד הבנייה בעשירון התחתון אז מדד המחירים היה ב65 אחוז מהתקופה חיובי 35 אחוז שלילי. כלומר המדד מושפע משינוי כלשהו במדד.  </a:t>
            </a:r>
            <a:endParaRPr lang="LID4096" dirty="0"/>
          </a:p>
        </p:txBody>
      </p:sp>
      <p:sp>
        <p:nvSpPr>
          <p:cNvPr id="15" name="TextBox 14">
            <a:extLst>
              <a:ext uri="{FF2B5EF4-FFF2-40B4-BE49-F238E27FC236}">
                <a16:creationId xmlns:a16="http://schemas.microsoft.com/office/drawing/2014/main" id="{6230F164-4913-BFC5-C018-42883757728C}"/>
              </a:ext>
            </a:extLst>
          </p:cNvPr>
          <p:cNvSpPr txBox="1"/>
          <p:nvPr/>
        </p:nvSpPr>
        <p:spPr>
          <a:xfrm>
            <a:off x="3876676" y="5691449"/>
            <a:ext cx="3577418" cy="923330"/>
          </a:xfrm>
          <a:prstGeom prst="rect">
            <a:avLst/>
          </a:prstGeom>
          <a:noFill/>
        </p:spPr>
        <p:txBody>
          <a:bodyPr wrap="square" rtlCol="0">
            <a:spAutoFit/>
          </a:bodyPr>
          <a:lstStyle/>
          <a:p>
            <a:pPr algn="ctr"/>
            <a:r>
              <a:rPr lang="he-IL" dirty="0"/>
              <a:t>מדד הגז והנפט מושפע מעליות וירידות של מדד המחירים לצרכן בהתאמה לא באחוזים גבוהים של הבדל </a:t>
            </a:r>
            <a:endParaRPr lang="LID4096" dirty="0"/>
          </a:p>
        </p:txBody>
      </p:sp>
      <p:pic>
        <p:nvPicPr>
          <p:cNvPr id="9" name="Picture 8">
            <a:extLst>
              <a:ext uri="{FF2B5EF4-FFF2-40B4-BE49-F238E27FC236}">
                <a16:creationId xmlns:a16="http://schemas.microsoft.com/office/drawing/2014/main" id="{BDD3A1D8-F32F-F038-9002-7C7D5ED7F36A}"/>
              </a:ext>
            </a:extLst>
          </p:cNvPr>
          <p:cNvPicPr>
            <a:picLocks noChangeAspect="1"/>
          </p:cNvPicPr>
          <p:nvPr/>
        </p:nvPicPr>
        <p:blipFill>
          <a:blip r:embed="rId5"/>
          <a:stretch>
            <a:fillRect/>
          </a:stretch>
        </p:blipFill>
        <p:spPr>
          <a:xfrm>
            <a:off x="7614546" y="2761524"/>
            <a:ext cx="4490124" cy="3921419"/>
          </a:xfrm>
          <a:prstGeom prst="rect">
            <a:avLst/>
          </a:prstGeom>
        </p:spPr>
      </p:pic>
    </p:spTree>
    <p:extLst>
      <p:ext uri="{BB962C8B-B14F-4D97-AF65-F5344CB8AC3E}">
        <p14:creationId xmlns:p14="http://schemas.microsoft.com/office/powerpoint/2010/main" val="842982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5DAC82-E7C2-1E45-70C6-FF037125C796}"/>
              </a:ext>
            </a:extLst>
          </p:cNvPr>
          <p:cNvPicPr>
            <a:picLocks noChangeAspect="1"/>
          </p:cNvPicPr>
          <p:nvPr/>
        </p:nvPicPr>
        <p:blipFill>
          <a:blip r:embed="rId2">
            <a:alphaModFix amt="20000"/>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8E93739-C485-8D02-336B-E896CFDC8CF7}"/>
              </a:ext>
            </a:extLst>
          </p:cNvPr>
          <p:cNvSpPr>
            <a:spLocks noGrp="1"/>
          </p:cNvSpPr>
          <p:nvPr>
            <p:ph type="title"/>
          </p:nvPr>
        </p:nvSpPr>
        <p:spPr>
          <a:xfrm>
            <a:off x="8330623" y="2700481"/>
            <a:ext cx="3314124" cy="2509693"/>
          </a:xfrm>
        </p:spPr>
        <p:txBody>
          <a:bodyPr>
            <a:normAutofit/>
          </a:bodyPr>
          <a:lstStyle/>
          <a:p>
            <a:pPr algn="ctr"/>
            <a:r>
              <a:rPr lang="he-IL" sz="2000" dirty="0"/>
              <a:t>בדיקה של המלחמות בישראל מול שינוי במדדים, נמצא שאין השפעה.</a:t>
            </a:r>
            <a:br>
              <a:rPr lang="he-IL" sz="2000" dirty="0"/>
            </a:br>
            <a:r>
              <a:rPr lang="he-IL" sz="2000" dirty="0"/>
              <a:t>יצא  אחוז כמעט שווה לעלייה ולירידה בזמן שיש מלחמה אותו הדבר לגבי מלחמות בעולם,</a:t>
            </a:r>
            <a:br>
              <a:rPr lang="he-IL" sz="2000" dirty="0"/>
            </a:br>
            <a:r>
              <a:rPr lang="he-IL" sz="2000" dirty="0"/>
              <a:t>רק שמלחמות בעולם קיים בכל זמן נתון מלחמה שמוגדרת בעולם ולכן אי אפשר לבדוק שינוי</a:t>
            </a:r>
            <a:endParaRPr lang="LID4096" sz="2000" dirty="0"/>
          </a:p>
        </p:txBody>
      </p:sp>
      <p:pic>
        <p:nvPicPr>
          <p:cNvPr id="5" name="Content Placeholder 4">
            <a:extLst>
              <a:ext uri="{FF2B5EF4-FFF2-40B4-BE49-F238E27FC236}">
                <a16:creationId xmlns:a16="http://schemas.microsoft.com/office/drawing/2014/main" id="{71B49574-49E0-C818-C9AF-F8D1729077AE}"/>
              </a:ext>
            </a:extLst>
          </p:cNvPr>
          <p:cNvPicPr>
            <a:picLocks noGrp="1" noChangeAspect="1"/>
          </p:cNvPicPr>
          <p:nvPr>
            <p:ph idx="1"/>
          </p:nvPr>
        </p:nvPicPr>
        <p:blipFill>
          <a:blip r:embed="rId3"/>
          <a:stretch>
            <a:fillRect/>
          </a:stretch>
        </p:blipFill>
        <p:spPr>
          <a:xfrm>
            <a:off x="618403" y="554398"/>
            <a:ext cx="8867775" cy="1333500"/>
          </a:xfrm>
        </p:spPr>
      </p:pic>
      <p:pic>
        <p:nvPicPr>
          <p:cNvPr id="7" name="Picture 6">
            <a:extLst>
              <a:ext uri="{FF2B5EF4-FFF2-40B4-BE49-F238E27FC236}">
                <a16:creationId xmlns:a16="http://schemas.microsoft.com/office/drawing/2014/main" id="{DD402808-80B5-337A-34A3-6F788007D2BE}"/>
              </a:ext>
            </a:extLst>
          </p:cNvPr>
          <p:cNvPicPr>
            <a:picLocks noChangeAspect="1"/>
          </p:cNvPicPr>
          <p:nvPr/>
        </p:nvPicPr>
        <p:blipFill>
          <a:blip r:embed="rId4"/>
          <a:stretch>
            <a:fillRect/>
          </a:stretch>
        </p:blipFill>
        <p:spPr>
          <a:xfrm>
            <a:off x="1495425" y="2105314"/>
            <a:ext cx="3314123" cy="4134610"/>
          </a:xfrm>
          <a:prstGeom prst="rect">
            <a:avLst/>
          </a:prstGeom>
        </p:spPr>
      </p:pic>
      <p:pic>
        <p:nvPicPr>
          <p:cNvPr id="9" name="Picture 8">
            <a:extLst>
              <a:ext uri="{FF2B5EF4-FFF2-40B4-BE49-F238E27FC236}">
                <a16:creationId xmlns:a16="http://schemas.microsoft.com/office/drawing/2014/main" id="{43C8C791-7D26-FCDA-1518-5F9D6D7F70F4}"/>
              </a:ext>
            </a:extLst>
          </p:cNvPr>
          <p:cNvPicPr>
            <a:picLocks noChangeAspect="1"/>
          </p:cNvPicPr>
          <p:nvPr/>
        </p:nvPicPr>
        <p:blipFill>
          <a:blip r:embed="rId5"/>
          <a:stretch>
            <a:fillRect/>
          </a:stretch>
        </p:blipFill>
        <p:spPr>
          <a:xfrm>
            <a:off x="4809548" y="2647950"/>
            <a:ext cx="3083067" cy="3955200"/>
          </a:xfrm>
          <a:prstGeom prst="rect">
            <a:avLst/>
          </a:prstGeom>
        </p:spPr>
      </p:pic>
    </p:spTree>
    <p:extLst>
      <p:ext uri="{BB962C8B-B14F-4D97-AF65-F5344CB8AC3E}">
        <p14:creationId xmlns:p14="http://schemas.microsoft.com/office/powerpoint/2010/main" val="3399678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FB8D41-3406-9640-E429-3B6424F0DBFE}"/>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2BDFFD-F9EF-D71E-235B-08EBB7FF9EC1}"/>
              </a:ext>
            </a:extLst>
          </p:cNvPr>
          <p:cNvSpPr>
            <a:spLocks noGrp="1"/>
          </p:cNvSpPr>
          <p:nvPr>
            <p:ph type="title"/>
          </p:nvPr>
        </p:nvSpPr>
        <p:spPr>
          <a:xfrm>
            <a:off x="7229474" y="365125"/>
            <a:ext cx="4124325" cy="1325563"/>
          </a:xfrm>
        </p:spPr>
        <p:txBody>
          <a:bodyPr>
            <a:normAutofit fontScale="90000"/>
          </a:bodyPr>
          <a:lstStyle/>
          <a:p>
            <a:pPr algn="ctr"/>
            <a:r>
              <a:rPr lang="he-IL" sz="2400" dirty="0"/>
              <a:t>בדיקה של מגפות עולמיות על השינוי , נמצא שהמגפה משפיעה כאשר כמות המתים בה גדול מאלף. בתחילת המגפה ירידה חדה ולאחר מכן עליה. </a:t>
            </a:r>
            <a:endParaRPr lang="LID4096" sz="2400" dirty="0"/>
          </a:p>
        </p:txBody>
      </p:sp>
      <p:pic>
        <p:nvPicPr>
          <p:cNvPr id="5" name="Content Placeholder 4">
            <a:extLst>
              <a:ext uri="{FF2B5EF4-FFF2-40B4-BE49-F238E27FC236}">
                <a16:creationId xmlns:a16="http://schemas.microsoft.com/office/drawing/2014/main" id="{1B2BDA5A-18DC-A736-8EC5-2B916650A245}"/>
              </a:ext>
            </a:extLst>
          </p:cNvPr>
          <p:cNvPicPr>
            <a:picLocks noGrp="1" noChangeAspect="1"/>
          </p:cNvPicPr>
          <p:nvPr>
            <p:ph idx="1"/>
          </p:nvPr>
        </p:nvPicPr>
        <p:blipFill>
          <a:blip r:embed="rId3"/>
          <a:stretch>
            <a:fillRect/>
          </a:stretch>
        </p:blipFill>
        <p:spPr>
          <a:xfrm>
            <a:off x="347087" y="130175"/>
            <a:ext cx="6320413" cy="3298825"/>
          </a:xfrm>
        </p:spPr>
      </p:pic>
      <p:pic>
        <p:nvPicPr>
          <p:cNvPr id="7" name="Picture 6">
            <a:extLst>
              <a:ext uri="{FF2B5EF4-FFF2-40B4-BE49-F238E27FC236}">
                <a16:creationId xmlns:a16="http://schemas.microsoft.com/office/drawing/2014/main" id="{333ED289-8F30-F7B1-C8A8-7777B331E939}"/>
              </a:ext>
            </a:extLst>
          </p:cNvPr>
          <p:cNvPicPr>
            <a:picLocks noChangeAspect="1"/>
          </p:cNvPicPr>
          <p:nvPr/>
        </p:nvPicPr>
        <p:blipFill>
          <a:blip r:embed="rId4"/>
          <a:stretch>
            <a:fillRect/>
          </a:stretch>
        </p:blipFill>
        <p:spPr>
          <a:xfrm>
            <a:off x="5783732" y="1881476"/>
            <a:ext cx="6408268" cy="3518061"/>
          </a:xfrm>
          <a:prstGeom prst="rect">
            <a:avLst/>
          </a:prstGeom>
        </p:spPr>
      </p:pic>
      <p:pic>
        <p:nvPicPr>
          <p:cNvPr id="9" name="Picture 8">
            <a:extLst>
              <a:ext uri="{FF2B5EF4-FFF2-40B4-BE49-F238E27FC236}">
                <a16:creationId xmlns:a16="http://schemas.microsoft.com/office/drawing/2014/main" id="{84D9BFF7-4430-0B6F-FDF2-82ECE3BB5F7B}"/>
              </a:ext>
            </a:extLst>
          </p:cNvPr>
          <p:cNvPicPr>
            <a:picLocks noChangeAspect="1"/>
          </p:cNvPicPr>
          <p:nvPr/>
        </p:nvPicPr>
        <p:blipFill>
          <a:blip r:embed="rId5"/>
          <a:stretch>
            <a:fillRect/>
          </a:stretch>
        </p:blipFill>
        <p:spPr>
          <a:xfrm>
            <a:off x="236485" y="3281318"/>
            <a:ext cx="5657850" cy="3446507"/>
          </a:xfrm>
          <a:prstGeom prst="rect">
            <a:avLst/>
          </a:prstGeom>
        </p:spPr>
      </p:pic>
    </p:spTree>
    <p:extLst>
      <p:ext uri="{BB962C8B-B14F-4D97-AF65-F5344CB8AC3E}">
        <p14:creationId xmlns:p14="http://schemas.microsoft.com/office/powerpoint/2010/main" val="144395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0F93EA-CC5F-897C-8ED5-9D073A52BDD4}"/>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02766E-0BF7-D840-BE11-C08987A45439}"/>
              </a:ext>
            </a:extLst>
          </p:cNvPr>
          <p:cNvSpPr>
            <a:spLocks noGrp="1"/>
          </p:cNvSpPr>
          <p:nvPr>
            <p:ph type="title"/>
          </p:nvPr>
        </p:nvSpPr>
        <p:spPr>
          <a:xfrm>
            <a:off x="838200" y="1162843"/>
            <a:ext cx="10515600" cy="1325563"/>
          </a:xfrm>
        </p:spPr>
        <p:txBody>
          <a:bodyPr>
            <a:normAutofit/>
          </a:bodyPr>
          <a:lstStyle/>
          <a:p>
            <a:pPr algn="ctr"/>
            <a:r>
              <a:rPr lang="he-IL" sz="2400" u="sng" dirty="0"/>
              <a:t>מסקנות מניתוח מדדים מול נתונים אחרים:</a:t>
            </a:r>
            <a:endParaRPr lang="LID4096" sz="2400" u="sng" dirty="0"/>
          </a:p>
        </p:txBody>
      </p:sp>
      <p:sp>
        <p:nvSpPr>
          <p:cNvPr id="3" name="Content Placeholder 2">
            <a:extLst>
              <a:ext uri="{FF2B5EF4-FFF2-40B4-BE49-F238E27FC236}">
                <a16:creationId xmlns:a16="http://schemas.microsoft.com/office/drawing/2014/main" id="{82A747AE-D606-3B23-BF45-DBB514AC771D}"/>
              </a:ext>
            </a:extLst>
          </p:cNvPr>
          <p:cNvSpPr>
            <a:spLocks noGrp="1"/>
          </p:cNvSpPr>
          <p:nvPr>
            <p:ph idx="1"/>
          </p:nvPr>
        </p:nvSpPr>
        <p:spPr/>
        <p:txBody>
          <a:bodyPr/>
          <a:lstStyle/>
          <a:p>
            <a:pPr marL="0" indent="0" algn="r">
              <a:lnSpc>
                <a:spcPct val="107000"/>
              </a:lnSpc>
              <a:spcAft>
                <a:spcPts val="800"/>
              </a:spcAft>
              <a:buNone/>
            </a:pPr>
            <a:r>
              <a:rPr lang="he-IL" sz="1800" kern="1200" dirty="0">
                <a:solidFill>
                  <a:srgbClr val="000000"/>
                </a:solidFill>
                <a:effectLst/>
                <a:latin typeface="Arial" panose="020B0604020202020204" pitchFamily="34" charset="0"/>
                <a:ea typeface="Arial" panose="020B0604020202020204" pitchFamily="34" charset="0"/>
                <a:cs typeface="Arial" panose="020B0604020202020204" pitchFamily="34" charset="0"/>
              </a:rPr>
              <a:t>מסקנות:</a:t>
            </a:r>
            <a:endParaRPr lang="he-IL" sz="1800" dirty="0">
              <a:effectLst/>
              <a:latin typeface="Arial" panose="020B0604020202020204" pitchFamily="34" charset="0"/>
              <a:ea typeface="Arial" panose="020B0604020202020204" pitchFamily="34" charset="0"/>
              <a:cs typeface="Arial" panose="020B0604020202020204" pitchFamily="34" charset="0"/>
            </a:endParaRPr>
          </a:p>
          <a:p>
            <a:pPr marL="0" indent="0" algn="r">
              <a:lnSpc>
                <a:spcPct val="107000"/>
              </a:lnSpc>
              <a:spcAft>
                <a:spcPts val="800"/>
              </a:spcAft>
              <a:buNone/>
            </a:pPr>
            <a:r>
              <a:rPr lang="he-IL" sz="1800" kern="1200" dirty="0">
                <a:effectLst/>
                <a:latin typeface="Arial" panose="020B0604020202020204" pitchFamily="34" charset="0"/>
                <a:ea typeface="Arial" panose="020B0604020202020204" pitchFamily="34" charset="0"/>
                <a:cs typeface="Arial" panose="020B0604020202020204" pitchFamily="34" charset="0"/>
              </a:rPr>
              <a:t>1.מלחמות בארץ לא משפיעות על המדדים.</a:t>
            </a:r>
            <a:endParaRPr lang="he-IL" sz="1800" dirty="0">
              <a:effectLst/>
              <a:latin typeface="Arial" panose="020B0604020202020204" pitchFamily="34" charset="0"/>
              <a:ea typeface="Arial" panose="020B0604020202020204" pitchFamily="34" charset="0"/>
              <a:cs typeface="Arial" panose="020B0604020202020204" pitchFamily="34" charset="0"/>
            </a:endParaRPr>
          </a:p>
          <a:p>
            <a:pPr marL="0" indent="0" algn="r">
              <a:lnSpc>
                <a:spcPct val="107000"/>
              </a:lnSpc>
              <a:spcAft>
                <a:spcPts val="800"/>
              </a:spcAft>
              <a:buNone/>
            </a:pPr>
            <a:r>
              <a:rPr lang="he-IL" sz="1800" kern="1200" dirty="0">
                <a:effectLst/>
                <a:latin typeface="Arial" panose="020B0604020202020204" pitchFamily="34" charset="0"/>
                <a:ea typeface="Arial" panose="020B0604020202020204" pitchFamily="34" charset="0"/>
                <a:cs typeface="Arial" panose="020B0604020202020204" pitchFamily="34" charset="0"/>
              </a:rPr>
              <a:t>2. כשמדד הבנייה בעשירון 90 אחוז עליון אז מדד המחירים לצרכן בארה"ב  בעלייה ב81.48 אחוז ושלילי ב18.52%. כשמדד הבנייה בעשירון התחתון, אז המדד המחירים לצרכן בארה"ב בעלייה ב65 אחוז. </a:t>
            </a:r>
            <a:r>
              <a:rPr lang="he-IL" sz="1800" dirty="0">
                <a:latin typeface="Arial" panose="020B0604020202020204" pitchFamily="34" charset="0"/>
                <a:cs typeface="Arial" panose="020B0604020202020204" pitchFamily="34" charset="0"/>
              </a:rPr>
              <a:t>הוא יותר חיובי כשהמדד עולה מאשר כשיורד, אבל אין מסקנה חד משמעית. </a:t>
            </a:r>
          </a:p>
          <a:p>
            <a:pPr marL="0" indent="0" algn="r">
              <a:lnSpc>
                <a:spcPct val="107000"/>
              </a:lnSpc>
              <a:spcAft>
                <a:spcPts val="800"/>
              </a:spcAft>
              <a:buNone/>
            </a:pPr>
            <a:r>
              <a:rPr lang="he-IL" sz="1800" dirty="0">
                <a:latin typeface="Arial" panose="020B0604020202020204" pitchFamily="34" charset="0"/>
                <a:cs typeface="Arial" panose="020B0604020202020204" pitchFamily="34" charset="0"/>
              </a:rPr>
              <a:t>3. מדד הגז והנפט כשהוא ב90 אחוזון עליון, אז מדד המחירים לצרכן בישראל ב52% חיובי לעומת כשהוא </a:t>
            </a:r>
            <a:r>
              <a:rPr lang="he-IL" sz="1800" kern="1200" dirty="0">
                <a:effectLst/>
                <a:latin typeface="Arial" panose="020B0604020202020204" pitchFamily="34" charset="0"/>
                <a:ea typeface="Arial" panose="020B0604020202020204" pitchFamily="34" charset="0"/>
                <a:cs typeface="Arial" panose="020B0604020202020204" pitchFamily="34" charset="0"/>
              </a:rPr>
              <a:t>בעשירון התחתון הוא רק ב41% </a:t>
            </a:r>
            <a:r>
              <a:rPr lang="he-IL" sz="1800" dirty="0">
                <a:latin typeface="Arial" panose="020B0604020202020204" pitchFamily="34" charset="0"/>
                <a:cs typeface="Arial" panose="020B0604020202020204" pitchFamily="34" charset="0"/>
              </a:rPr>
              <a:t>חיובי. יכול להיות קשר בין הנתונים. </a:t>
            </a:r>
          </a:p>
          <a:p>
            <a:pPr marL="0" indent="0" algn="r">
              <a:lnSpc>
                <a:spcPct val="107000"/>
              </a:lnSpc>
              <a:spcAft>
                <a:spcPts val="800"/>
              </a:spcAft>
              <a:buNone/>
            </a:pPr>
            <a:r>
              <a:rPr lang="he-IL" sz="1800" kern="1200" dirty="0">
                <a:effectLst/>
                <a:latin typeface="Arial" panose="020B0604020202020204" pitchFamily="34" charset="0"/>
                <a:ea typeface="Arial" panose="020B0604020202020204" pitchFamily="34" charset="0"/>
                <a:cs typeface="Arial" panose="020B0604020202020204" pitchFamily="34" charset="0"/>
              </a:rPr>
              <a:t>4. מתקיימות מלחמות כל יום בעולם ולכן, אי אפשר לדעת את ההשפעה שלהם. בכל יום גם בירידה וגם בעליה יש מלחמה.</a:t>
            </a:r>
            <a:endParaRPr lang="he-IL" sz="1800" dirty="0">
              <a:effectLst/>
              <a:latin typeface="Arial" panose="020B0604020202020204" pitchFamily="34" charset="0"/>
              <a:ea typeface="Arial" panose="020B0604020202020204" pitchFamily="34" charset="0"/>
              <a:cs typeface="Arial" panose="020B0604020202020204" pitchFamily="34" charset="0"/>
            </a:endParaRPr>
          </a:p>
          <a:p>
            <a:endParaRPr lang="LID4096" dirty="0"/>
          </a:p>
        </p:txBody>
      </p:sp>
    </p:spTree>
    <p:extLst>
      <p:ext uri="{BB962C8B-B14F-4D97-AF65-F5344CB8AC3E}">
        <p14:creationId xmlns:p14="http://schemas.microsoft.com/office/powerpoint/2010/main" val="2901941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57E62EE-9A4A-CA6D-8FC6-C81F098DA44D}"/>
              </a:ext>
            </a:extLst>
          </p:cNvPr>
          <p:cNvPicPr>
            <a:picLocks noChangeAspect="1"/>
          </p:cNvPicPr>
          <p:nvPr/>
        </p:nvPicPr>
        <p:blipFill>
          <a:blip r:embed="rId2"/>
          <a:stretch>
            <a:fillRect/>
          </a:stretch>
        </p:blipFill>
        <p:spPr>
          <a:xfrm>
            <a:off x="0" y="0"/>
            <a:ext cx="12192000" cy="8012130"/>
          </a:xfrm>
          <a:prstGeom prst="rect">
            <a:avLst/>
          </a:prstGeom>
        </p:spPr>
      </p:pic>
      <p:sp>
        <p:nvSpPr>
          <p:cNvPr id="8" name="Title 1">
            <a:extLst>
              <a:ext uri="{FF2B5EF4-FFF2-40B4-BE49-F238E27FC236}">
                <a16:creationId xmlns:a16="http://schemas.microsoft.com/office/drawing/2014/main" id="{37B8F69F-0DB3-9252-51DE-2B6E3AF97E37}"/>
              </a:ext>
            </a:extLst>
          </p:cNvPr>
          <p:cNvSpPr>
            <a:spLocks noGrp="1"/>
          </p:cNvSpPr>
          <p:nvPr>
            <p:ph type="title"/>
          </p:nvPr>
        </p:nvSpPr>
        <p:spPr>
          <a:xfrm>
            <a:off x="7464614" y="1783959"/>
            <a:ext cx="4087306" cy="2889114"/>
          </a:xfrm>
        </p:spPr>
        <p:txBody>
          <a:bodyPr vert="horz" lIns="91440" tIns="45720" rIns="91440" bIns="45720" rtlCol="0" anchor="b">
            <a:normAutofit/>
          </a:bodyPr>
          <a:lstStyle/>
          <a:p>
            <a:pPr algn="r"/>
            <a:r>
              <a:rPr lang="en-US" sz="1400" dirty="0"/>
              <a:t>.</a:t>
            </a:r>
            <a:br>
              <a:rPr lang="en-US" sz="1400" dirty="0"/>
            </a:br>
            <a:endParaRPr lang="en-US" sz="1400" dirty="0"/>
          </a:p>
        </p:txBody>
      </p:sp>
      <p:sp>
        <p:nvSpPr>
          <p:cNvPr id="11" name="TextBox 10">
            <a:extLst>
              <a:ext uri="{FF2B5EF4-FFF2-40B4-BE49-F238E27FC236}">
                <a16:creationId xmlns:a16="http://schemas.microsoft.com/office/drawing/2014/main" id="{350B0758-FBFE-E9E4-F60D-99B232338E7A}"/>
              </a:ext>
            </a:extLst>
          </p:cNvPr>
          <p:cNvSpPr txBox="1"/>
          <p:nvPr/>
        </p:nvSpPr>
        <p:spPr>
          <a:xfrm>
            <a:off x="8042103" y="552686"/>
            <a:ext cx="3509817" cy="5008230"/>
          </a:xfrm>
          <a:prstGeom prst="rect">
            <a:avLst/>
          </a:prstGeom>
          <a:noFill/>
        </p:spPr>
        <p:txBody>
          <a:bodyPr wrap="square">
            <a:spAutoFit/>
          </a:bodyPr>
          <a:lstStyle/>
          <a:p>
            <a:pPr algn="r" rtl="1">
              <a:lnSpc>
                <a:spcPct val="107000"/>
              </a:lnSpc>
              <a:spcAft>
                <a:spcPts val="800"/>
              </a:spcAft>
            </a:pPr>
            <a:r>
              <a:rPr lang="he-IL" sz="2000" dirty="0">
                <a:effectLst/>
                <a:latin typeface="Arial" panose="020B0604020202020204" pitchFamily="34" charset="0"/>
                <a:ea typeface="Arial" panose="020B0604020202020204" pitchFamily="34" charset="0"/>
                <a:cs typeface="Arial" panose="020B0604020202020204" pitchFamily="34" charset="0"/>
              </a:rPr>
              <a:t>את הממדים לקחתי מאתר מאיה של הבורסה, עשיתי להם שינוים באקסל </a:t>
            </a:r>
            <a:r>
              <a:rPr lang="he-IL" sz="2000" dirty="0" err="1">
                <a:effectLst/>
                <a:latin typeface="Arial" panose="020B0604020202020204" pitchFamily="34" charset="0"/>
                <a:ea typeface="Arial" panose="020B0604020202020204" pitchFamily="34" charset="0"/>
                <a:cs typeface="Arial" panose="020B0604020202020204" pitchFamily="34" charset="0"/>
              </a:rPr>
              <a:t>והעלאתי</a:t>
            </a:r>
            <a:r>
              <a:rPr lang="he-IL" sz="2000" dirty="0">
                <a:effectLst/>
                <a:latin typeface="Arial" panose="020B0604020202020204" pitchFamily="34" charset="0"/>
                <a:ea typeface="Arial" panose="020B0604020202020204" pitchFamily="34" charset="0"/>
                <a:cs typeface="Arial" panose="020B0604020202020204" pitchFamily="34" charset="0"/>
              </a:rPr>
              <a:t>  ל- </a:t>
            </a:r>
            <a:r>
              <a:rPr lang="en-US" sz="2000" dirty="0">
                <a:effectLst/>
                <a:latin typeface="Arial" panose="020B0604020202020204" pitchFamily="34" charset="0"/>
                <a:ea typeface="Arial" panose="020B0604020202020204" pitchFamily="34" charset="0"/>
                <a:cs typeface="Arial" panose="020B0604020202020204" pitchFamily="34" charset="0"/>
              </a:rPr>
              <a:t>SSMS </a:t>
            </a:r>
            <a:r>
              <a:rPr lang="he-IL" sz="2000" dirty="0">
                <a:effectLst/>
                <a:latin typeface="Arial" panose="020B0604020202020204" pitchFamily="34" charset="0"/>
                <a:ea typeface="Arial" panose="020B0604020202020204" pitchFamily="34" charset="0"/>
                <a:cs typeface="Arial" panose="020B0604020202020204" pitchFamily="34" charset="0"/>
              </a:rPr>
              <a:t> דרך </a:t>
            </a:r>
            <a:r>
              <a:rPr lang="en-US" sz="2000" dirty="0">
                <a:effectLst/>
                <a:latin typeface="Arial" panose="020B0604020202020204" pitchFamily="34" charset="0"/>
                <a:ea typeface="Arial" panose="020B0604020202020204" pitchFamily="34" charset="0"/>
                <a:cs typeface="Arial" panose="020B0604020202020204" pitchFamily="34" charset="0"/>
              </a:rPr>
              <a:t>IMPORT FLAT FILE. </a:t>
            </a:r>
            <a:r>
              <a:rPr lang="he-IL" sz="2000" dirty="0">
                <a:effectLst/>
                <a:latin typeface="Arial" panose="020B0604020202020204" pitchFamily="34" charset="0"/>
                <a:ea typeface="Arial" panose="020B0604020202020204" pitchFamily="34" charset="0"/>
                <a:cs typeface="Arial" panose="020B0604020202020204" pitchFamily="34" charset="0"/>
              </a:rPr>
              <a:t> </a:t>
            </a:r>
            <a:r>
              <a:rPr lang="he-IL" sz="2000" dirty="0" err="1">
                <a:effectLst/>
                <a:latin typeface="Arial" panose="020B0604020202020204" pitchFamily="34" charset="0"/>
                <a:ea typeface="Arial" panose="020B0604020202020204" pitchFamily="34" charset="0"/>
                <a:cs typeface="Arial" panose="020B0604020202020204" pitchFamily="34" charset="0"/>
              </a:rPr>
              <a:t>חפשתי</a:t>
            </a:r>
            <a:r>
              <a:rPr lang="he-IL" sz="2000" dirty="0">
                <a:effectLst/>
                <a:latin typeface="Arial" panose="020B0604020202020204" pitchFamily="34" charset="0"/>
                <a:ea typeface="Arial" panose="020B0604020202020204" pitchFamily="34" charset="0"/>
                <a:cs typeface="Arial" panose="020B0604020202020204" pitchFamily="34" charset="0"/>
              </a:rPr>
              <a:t> במקביל גם ה</a:t>
            </a:r>
            <a:r>
              <a:rPr lang="he-IL" sz="2000" dirty="0">
                <a:latin typeface="Arial" panose="020B0604020202020204" pitchFamily="34" charset="0"/>
                <a:ea typeface="Arial" panose="020B0604020202020204" pitchFamily="34" charset="0"/>
                <a:cs typeface="Arial" panose="020B0604020202020204" pitchFamily="34" charset="0"/>
              </a:rPr>
              <a:t>נ</a:t>
            </a:r>
            <a:r>
              <a:rPr lang="he-IL" sz="2000" dirty="0">
                <a:effectLst/>
                <a:latin typeface="Arial" panose="020B0604020202020204" pitchFamily="34" charset="0"/>
                <a:ea typeface="Arial" panose="020B0604020202020204" pitchFamily="34" charset="0"/>
                <a:cs typeface="Arial" panose="020B0604020202020204" pitchFamily="34" charset="0"/>
              </a:rPr>
              <a:t>תונים נוספים לבדוק האם הם משפיעים על שינוי המדד כגון: ריבית בנק ישראל, ריבית בארה"ב, מלחמות בארץ ובארה"ב, מדד תשומות  הבנייה ומדד המחירים לצרכן בארץ ובארה"ב. חלק מהנתונים מצאתי מוכנים ובחלקם הייתי צריכה להרכיב טבלאות מההתחלה דרך נתונים שהוצאתי </a:t>
            </a:r>
            <a:r>
              <a:rPr lang="he-IL" sz="2000" dirty="0" err="1">
                <a:effectLst/>
                <a:latin typeface="Arial" panose="020B0604020202020204" pitchFamily="34" charset="0"/>
                <a:ea typeface="Arial" panose="020B0604020202020204" pitchFamily="34" charset="0"/>
                <a:cs typeface="Arial" panose="020B0604020202020204" pitchFamily="34" charset="0"/>
              </a:rPr>
              <a:t>מויקפדיה</a:t>
            </a:r>
            <a:r>
              <a:rPr lang="he-IL" sz="2000" dirty="0">
                <a:effectLst/>
                <a:latin typeface="Arial" panose="020B0604020202020204" pitchFamily="34" charset="0"/>
                <a:ea typeface="Arial" panose="020B0604020202020204" pitchFamily="34" charset="0"/>
                <a:cs typeface="Arial" panose="020B0604020202020204" pitchFamily="34" charset="0"/>
              </a:rPr>
              <a:t> </a:t>
            </a:r>
            <a:r>
              <a:rPr lang="he-IL" sz="2000" dirty="0" err="1">
                <a:effectLst/>
                <a:latin typeface="Arial" panose="020B0604020202020204" pitchFamily="34" charset="0"/>
                <a:ea typeface="Arial" panose="020B0604020202020204" pitchFamily="34" charset="0"/>
                <a:cs typeface="Arial" panose="020B0604020202020204" pitchFamily="34" charset="0"/>
              </a:rPr>
              <a:t>והעלאתי</a:t>
            </a:r>
            <a:r>
              <a:rPr lang="he-IL" sz="2000" dirty="0">
                <a:effectLst/>
                <a:latin typeface="Arial" panose="020B0604020202020204" pitchFamily="34" charset="0"/>
                <a:ea typeface="Arial" panose="020B0604020202020204" pitchFamily="34" charset="0"/>
                <a:cs typeface="Arial" panose="020B0604020202020204" pitchFamily="34" charset="0"/>
              </a:rPr>
              <a:t> גם אותם </a:t>
            </a:r>
            <a:r>
              <a:rPr lang="en-US" sz="2000" dirty="0">
                <a:effectLst/>
                <a:latin typeface="Arial" panose="020B0604020202020204" pitchFamily="34" charset="0"/>
                <a:ea typeface="Arial" panose="020B0604020202020204" pitchFamily="34" charset="0"/>
                <a:cs typeface="Arial" panose="020B0604020202020204" pitchFamily="34" charset="0"/>
              </a:rPr>
              <a:t>SSMS</a:t>
            </a:r>
          </a:p>
        </p:txBody>
      </p:sp>
      <p:pic>
        <p:nvPicPr>
          <p:cNvPr id="19" name="Picture 18">
            <a:extLst>
              <a:ext uri="{FF2B5EF4-FFF2-40B4-BE49-F238E27FC236}">
                <a16:creationId xmlns:a16="http://schemas.microsoft.com/office/drawing/2014/main" id="{681EB6DE-0080-0627-B6C2-DAD3F102A4A9}"/>
              </a:ext>
            </a:extLst>
          </p:cNvPr>
          <p:cNvPicPr>
            <a:picLocks noChangeAspect="1"/>
          </p:cNvPicPr>
          <p:nvPr/>
        </p:nvPicPr>
        <p:blipFill>
          <a:blip r:embed="rId3"/>
          <a:stretch>
            <a:fillRect/>
          </a:stretch>
        </p:blipFill>
        <p:spPr>
          <a:xfrm>
            <a:off x="449409" y="294187"/>
            <a:ext cx="5300779" cy="5268413"/>
          </a:xfrm>
          <a:prstGeom prst="rect">
            <a:avLst/>
          </a:prstGeom>
        </p:spPr>
      </p:pic>
    </p:spTree>
    <p:extLst>
      <p:ext uri="{BB962C8B-B14F-4D97-AF65-F5344CB8AC3E}">
        <p14:creationId xmlns:p14="http://schemas.microsoft.com/office/powerpoint/2010/main" val="159863467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1E628BE-B2E8-8255-BD4C-2689DB409FF6}"/>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600">
                <a:solidFill>
                  <a:srgbClr val="FFFFFF"/>
                </a:solidFill>
              </a:rPr>
              <a:t>יצרתי טבלת זמן וקישרתי אליה את כל הנתונים</a:t>
            </a:r>
          </a:p>
        </p:txBody>
      </p:sp>
      <p:pic>
        <p:nvPicPr>
          <p:cNvPr id="5" name="Content Placeholder 4">
            <a:extLst>
              <a:ext uri="{FF2B5EF4-FFF2-40B4-BE49-F238E27FC236}">
                <a16:creationId xmlns:a16="http://schemas.microsoft.com/office/drawing/2014/main" id="{4F4489CA-1E8E-85B9-A3C8-BC4903DDD450}"/>
              </a:ext>
            </a:extLst>
          </p:cNvPr>
          <p:cNvPicPr>
            <a:picLocks noGrp="1" noChangeAspect="1"/>
          </p:cNvPicPr>
          <p:nvPr>
            <p:ph idx="1"/>
          </p:nvPr>
        </p:nvPicPr>
        <p:blipFill rotWithShape="1">
          <a:blip r:embed="rId2"/>
          <a:srcRect r="21048" b="-2"/>
          <a:stretch/>
        </p:blipFill>
        <p:spPr>
          <a:xfrm>
            <a:off x="691480" y="307731"/>
            <a:ext cx="2682728" cy="3997637"/>
          </a:xfrm>
          <a:prstGeom prst="rect">
            <a:avLst/>
          </a:prstGeom>
        </p:spPr>
      </p:pic>
      <p:pic>
        <p:nvPicPr>
          <p:cNvPr id="9" name="Picture 8">
            <a:extLst>
              <a:ext uri="{FF2B5EF4-FFF2-40B4-BE49-F238E27FC236}">
                <a16:creationId xmlns:a16="http://schemas.microsoft.com/office/drawing/2014/main" id="{0003725F-860A-D01A-4E2D-CA1D1050A9BB}"/>
              </a:ext>
            </a:extLst>
          </p:cNvPr>
          <p:cNvPicPr>
            <a:picLocks noChangeAspect="1"/>
          </p:cNvPicPr>
          <p:nvPr/>
        </p:nvPicPr>
        <p:blipFill rotWithShape="1">
          <a:blip r:embed="rId3"/>
          <a:srcRect r="1417" b="7"/>
          <a:stretch/>
        </p:blipFill>
        <p:spPr>
          <a:xfrm>
            <a:off x="8383537" y="565735"/>
            <a:ext cx="3433324" cy="3176828"/>
          </a:xfrm>
          <a:prstGeom prst="rect">
            <a:avLst/>
          </a:prstGeom>
        </p:spPr>
      </p:pic>
      <p:cxnSp>
        <p:nvCxnSpPr>
          <p:cNvPr id="18"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0C41418-AABA-54B9-F756-C377FEF13434}"/>
              </a:ext>
            </a:extLst>
          </p:cNvPr>
          <p:cNvPicPr>
            <a:picLocks noChangeAspect="1"/>
          </p:cNvPicPr>
          <p:nvPr/>
        </p:nvPicPr>
        <p:blipFill rotWithShape="1">
          <a:blip r:embed="rId4"/>
          <a:srcRect r="2796" b="3"/>
          <a:stretch/>
        </p:blipFill>
        <p:spPr>
          <a:xfrm>
            <a:off x="4757171" y="225635"/>
            <a:ext cx="3205933" cy="3997637"/>
          </a:xfrm>
          <a:prstGeom prst="rect">
            <a:avLst/>
          </a:prstGeom>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182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E056C839-CF90-9FD9-5F55-91952AE7CC25}"/>
              </a:ext>
            </a:extLst>
          </p:cNvPr>
          <p:cNvPicPr>
            <a:picLocks noGrp="1" noChangeAspect="1"/>
          </p:cNvPicPr>
          <p:nvPr>
            <p:ph idx="1"/>
          </p:nvPr>
        </p:nvPicPr>
        <p:blipFill>
          <a:blip r:embed="rId2"/>
          <a:stretch>
            <a:fillRect/>
          </a:stretch>
        </p:blipFill>
        <p:spPr>
          <a:xfrm>
            <a:off x="5155080" y="943779"/>
            <a:ext cx="3211039" cy="618124"/>
          </a:xfrm>
          <a:prstGeom prst="rect">
            <a:avLst/>
          </a:prstGeom>
        </p:spPr>
      </p:pic>
      <p:pic>
        <p:nvPicPr>
          <p:cNvPr id="23" name="Picture 22">
            <a:extLst>
              <a:ext uri="{FF2B5EF4-FFF2-40B4-BE49-F238E27FC236}">
                <a16:creationId xmlns:a16="http://schemas.microsoft.com/office/drawing/2014/main" id="{186C50D1-2B9D-1FBA-A8D5-097BAEE5A5B0}"/>
              </a:ext>
            </a:extLst>
          </p:cNvPr>
          <p:cNvPicPr>
            <a:picLocks noChangeAspect="1"/>
          </p:cNvPicPr>
          <p:nvPr/>
        </p:nvPicPr>
        <p:blipFill>
          <a:blip r:embed="rId3"/>
          <a:stretch>
            <a:fillRect/>
          </a:stretch>
        </p:blipFill>
        <p:spPr>
          <a:xfrm>
            <a:off x="8696790" y="674483"/>
            <a:ext cx="3169090" cy="1156717"/>
          </a:xfrm>
          <a:prstGeom prst="rect">
            <a:avLst/>
          </a:prstGeom>
        </p:spPr>
      </p:pic>
      <p:sp>
        <p:nvSpPr>
          <p:cNvPr id="17" name="TextBox 16">
            <a:extLst>
              <a:ext uri="{FF2B5EF4-FFF2-40B4-BE49-F238E27FC236}">
                <a16:creationId xmlns:a16="http://schemas.microsoft.com/office/drawing/2014/main" id="{01AA2C36-DDEE-72C3-463E-F79A38DE7034}"/>
              </a:ext>
            </a:extLst>
          </p:cNvPr>
          <p:cNvSpPr txBox="1"/>
          <p:nvPr/>
        </p:nvSpPr>
        <p:spPr>
          <a:xfrm>
            <a:off x="798256" y="2474260"/>
            <a:ext cx="3607930" cy="1869140"/>
          </a:xfrm>
          <a:prstGeom prst="rect">
            <a:avLst/>
          </a:prstGeom>
        </p:spPr>
        <p:txBody>
          <a:bodyPr vert="horz" lIns="91440" tIns="45720" rIns="91440" bIns="45720" rtlCol="0" anchor="t">
            <a:normAutofit/>
          </a:bodyPr>
          <a:lstStyle/>
          <a:p>
            <a:pPr algn="r" defTabSz="914400" rtl="1">
              <a:lnSpc>
                <a:spcPct val="90000"/>
              </a:lnSpc>
              <a:spcAft>
                <a:spcPts val="800"/>
              </a:spcAft>
            </a:pPr>
            <a:r>
              <a:rPr lang="en-US" sz="2000" dirty="0" err="1">
                <a:solidFill>
                  <a:srgbClr val="FFFFFF"/>
                </a:solidFill>
                <a:effectLst/>
              </a:rPr>
              <a:t>רציתי</a:t>
            </a:r>
            <a:r>
              <a:rPr lang="en-US" sz="2000" dirty="0">
                <a:solidFill>
                  <a:srgbClr val="FFFFFF"/>
                </a:solidFill>
                <a:effectLst/>
              </a:rPr>
              <a:t> </a:t>
            </a:r>
            <a:r>
              <a:rPr lang="en-US" sz="2000" dirty="0" err="1">
                <a:solidFill>
                  <a:srgbClr val="FFFFFF"/>
                </a:solidFill>
                <a:effectLst/>
              </a:rPr>
              <a:t>לבדוק</a:t>
            </a:r>
            <a:r>
              <a:rPr lang="en-US" sz="2000" dirty="0">
                <a:solidFill>
                  <a:srgbClr val="FFFFFF"/>
                </a:solidFill>
                <a:effectLst/>
              </a:rPr>
              <a:t> </a:t>
            </a:r>
            <a:r>
              <a:rPr lang="en-US" sz="2000" dirty="0" err="1">
                <a:solidFill>
                  <a:srgbClr val="FFFFFF"/>
                </a:solidFill>
                <a:effectLst/>
              </a:rPr>
              <a:t>אם</a:t>
            </a:r>
            <a:r>
              <a:rPr lang="en-US" sz="2000" dirty="0">
                <a:solidFill>
                  <a:srgbClr val="FFFFFF"/>
                </a:solidFill>
                <a:effectLst/>
              </a:rPr>
              <a:t> </a:t>
            </a:r>
            <a:r>
              <a:rPr lang="en-US" sz="2000" dirty="0" err="1">
                <a:solidFill>
                  <a:srgbClr val="FFFFFF"/>
                </a:solidFill>
                <a:effectLst/>
              </a:rPr>
              <a:t>הייתי</a:t>
            </a:r>
            <a:r>
              <a:rPr lang="en-US" sz="2000" dirty="0">
                <a:solidFill>
                  <a:srgbClr val="FFFFFF"/>
                </a:solidFill>
                <a:effectLst/>
              </a:rPr>
              <a:t> </a:t>
            </a:r>
            <a:r>
              <a:rPr lang="en-US" sz="2000" dirty="0" err="1">
                <a:solidFill>
                  <a:srgbClr val="FFFFFF"/>
                </a:solidFill>
                <a:effectLst/>
              </a:rPr>
              <a:t>קונה</a:t>
            </a:r>
            <a:r>
              <a:rPr lang="en-US" sz="2000" dirty="0">
                <a:solidFill>
                  <a:srgbClr val="FFFFFF"/>
                </a:solidFill>
                <a:effectLst/>
              </a:rPr>
              <a:t> </a:t>
            </a:r>
            <a:r>
              <a:rPr lang="en-US" sz="2000" dirty="0" err="1">
                <a:solidFill>
                  <a:srgbClr val="FFFFFF"/>
                </a:solidFill>
                <a:effectLst/>
              </a:rPr>
              <a:t>ביום</a:t>
            </a:r>
            <a:r>
              <a:rPr lang="en-US" sz="2000" dirty="0">
                <a:solidFill>
                  <a:srgbClr val="FFFFFF"/>
                </a:solidFill>
                <a:effectLst/>
              </a:rPr>
              <a:t> </a:t>
            </a:r>
            <a:r>
              <a:rPr lang="he-IL" sz="2000" dirty="0">
                <a:solidFill>
                  <a:srgbClr val="FFFFFF"/>
                </a:solidFill>
                <a:effectLst/>
              </a:rPr>
              <a:t>  ה</a:t>
            </a:r>
            <a:r>
              <a:rPr lang="en-US" sz="2000" dirty="0" err="1">
                <a:solidFill>
                  <a:srgbClr val="FFFFFF"/>
                </a:solidFill>
                <a:effectLst/>
              </a:rPr>
              <a:t>מסחר</a:t>
            </a:r>
            <a:r>
              <a:rPr lang="en-US" sz="2000" dirty="0">
                <a:solidFill>
                  <a:srgbClr val="FFFFFF"/>
                </a:solidFill>
                <a:effectLst/>
              </a:rPr>
              <a:t> </a:t>
            </a:r>
            <a:r>
              <a:rPr lang="en-US" sz="2000" dirty="0" err="1">
                <a:solidFill>
                  <a:srgbClr val="FFFFFF"/>
                </a:solidFill>
                <a:effectLst/>
              </a:rPr>
              <a:t>הראשון</a:t>
            </a:r>
            <a:r>
              <a:rPr lang="en-US" sz="2000" dirty="0">
                <a:solidFill>
                  <a:srgbClr val="FFFFFF"/>
                </a:solidFill>
                <a:effectLst/>
              </a:rPr>
              <a:t> </a:t>
            </a:r>
            <a:r>
              <a:rPr lang="en-US" sz="2000" dirty="0" err="1">
                <a:solidFill>
                  <a:srgbClr val="FFFFFF"/>
                </a:solidFill>
                <a:effectLst/>
              </a:rPr>
              <a:t>למדד</a:t>
            </a:r>
            <a:r>
              <a:rPr lang="en-US" sz="2000" dirty="0">
                <a:solidFill>
                  <a:srgbClr val="FFFFFF"/>
                </a:solidFill>
                <a:effectLst/>
              </a:rPr>
              <a:t> 125 </a:t>
            </a:r>
            <a:r>
              <a:rPr lang="he-IL" sz="2000" dirty="0">
                <a:solidFill>
                  <a:srgbClr val="FFFFFF"/>
                </a:solidFill>
                <a:effectLst/>
              </a:rPr>
              <a:t> </a:t>
            </a:r>
            <a:r>
              <a:rPr lang="en-US" sz="2000" dirty="0" err="1">
                <a:solidFill>
                  <a:srgbClr val="FFFFFF"/>
                </a:solidFill>
                <a:effectLst/>
              </a:rPr>
              <a:t>ומוכרת</a:t>
            </a:r>
            <a:r>
              <a:rPr lang="en-US" sz="2000" dirty="0">
                <a:solidFill>
                  <a:srgbClr val="FFFFFF"/>
                </a:solidFill>
                <a:effectLst/>
              </a:rPr>
              <a:t> </a:t>
            </a:r>
            <a:r>
              <a:rPr lang="en-US" sz="2000" dirty="0" err="1">
                <a:solidFill>
                  <a:srgbClr val="FFFFFF"/>
                </a:solidFill>
                <a:effectLst/>
              </a:rPr>
              <a:t>בכל</a:t>
            </a:r>
            <a:r>
              <a:rPr lang="en-US" sz="2000" dirty="0">
                <a:solidFill>
                  <a:srgbClr val="FFFFFF"/>
                </a:solidFill>
                <a:effectLst/>
              </a:rPr>
              <a:t> </a:t>
            </a:r>
            <a:r>
              <a:rPr lang="en-US" sz="2000" dirty="0" err="1">
                <a:solidFill>
                  <a:srgbClr val="FFFFFF"/>
                </a:solidFill>
                <a:effectLst/>
              </a:rPr>
              <a:t>יום</a:t>
            </a:r>
            <a:r>
              <a:rPr lang="en-US" sz="2000" dirty="0">
                <a:solidFill>
                  <a:srgbClr val="FFFFFF"/>
                </a:solidFill>
                <a:effectLst/>
              </a:rPr>
              <a:t> </a:t>
            </a:r>
            <a:r>
              <a:rPr lang="en-US" sz="2000" dirty="0" err="1">
                <a:solidFill>
                  <a:srgbClr val="FFFFFF"/>
                </a:solidFill>
                <a:effectLst/>
              </a:rPr>
              <a:t>מאז</a:t>
            </a:r>
            <a:r>
              <a:rPr lang="en-US" sz="2000" dirty="0">
                <a:solidFill>
                  <a:srgbClr val="FFFFFF"/>
                </a:solidFill>
                <a:effectLst/>
              </a:rPr>
              <a:t> </a:t>
            </a:r>
            <a:r>
              <a:rPr lang="en-US" sz="2000" dirty="0" err="1">
                <a:solidFill>
                  <a:srgbClr val="FFFFFF"/>
                </a:solidFill>
                <a:effectLst/>
              </a:rPr>
              <a:t>כמה</a:t>
            </a:r>
            <a:r>
              <a:rPr lang="en-US" sz="2000" dirty="0">
                <a:solidFill>
                  <a:srgbClr val="FFFFFF"/>
                </a:solidFill>
                <a:effectLst/>
              </a:rPr>
              <a:t> </a:t>
            </a:r>
            <a:r>
              <a:rPr lang="en-US" sz="2000" dirty="0" err="1">
                <a:solidFill>
                  <a:srgbClr val="FFFFFF"/>
                </a:solidFill>
                <a:effectLst/>
              </a:rPr>
              <a:t>הייתי</a:t>
            </a:r>
            <a:r>
              <a:rPr lang="en-US" sz="2000" dirty="0">
                <a:solidFill>
                  <a:srgbClr val="FFFFFF"/>
                </a:solidFill>
                <a:effectLst/>
              </a:rPr>
              <a:t> </a:t>
            </a:r>
            <a:r>
              <a:rPr lang="en-US" sz="2000" dirty="0" err="1">
                <a:solidFill>
                  <a:srgbClr val="FFFFFF"/>
                </a:solidFill>
                <a:effectLst/>
              </a:rPr>
              <a:t>מרוויחה</a:t>
            </a:r>
            <a:r>
              <a:rPr lang="en-US" sz="2000" dirty="0">
                <a:solidFill>
                  <a:srgbClr val="FFFFFF"/>
                </a:solidFill>
                <a:effectLst/>
              </a:rPr>
              <a:t>, </a:t>
            </a:r>
            <a:r>
              <a:rPr lang="en-US" sz="2000" dirty="0" err="1">
                <a:solidFill>
                  <a:srgbClr val="FFFFFF"/>
                </a:solidFill>
                <a:effectLst/>
              </a:rPr>
              <a:t>מדובר</a:t>
            </a:r>
            <a:r>
              <a:rPr lang="en-US" sz="2000" dirty="0">
                <a:solidFill>
                  <a:srgbClr val="FFFFFF"/>
                </a:solidFill>
                <a:effectLst/>
              </a:rPr>
              <a:t> </a:t>
            </a:r>
            <a:r>
              <a:rPr lang="en-US" sz="2000" dirty="0" err="1">
                <a:solidFill>
                  <a:srgbClr val="FFFFFF"/>
                </a:solidFill>
                <a:effectLst/>
              </a:rPr>
              <a:t>על</a:t>
            </a:r>
            <a:r>
              <a:rPr lang="en-US" sz="2000" dirty="0">
                <a:solidFill>
                  <a:srgbClr val="FFFFFF"/>
                </a:solidFill>
                <a:effectLst/>
              </a:rPr>
              <a:t> 20</a:t>
            </a:r>
            <a:r>
              <a:rPr lang="he-IL" sz="2000" dirty="0">
                <a:solidFill>
                  <a:srgbClr val="FFFFFF"/>
                </a:solidFill>
                <a:effectLst/>
              </a:rPr>
              <a:t> </a:t>
            </a:r>
            <a:r>
              <a:rPr lang="en-US" sz="2000" dirty="0" err="1">
                <a:solidFill>
                  <a:srgbClr val="FFFFFF"/>
                </a:solidFill>
                <a:effectLst/>
              </a:rPr>
              <a:t>שנה</a:t>
            </a:r>
            <a:r>
              <a:rPr lang="en-US" sz="2000" dirty="0">
                <a:solidFill>
                  <a:srgbClr val="FFFFFF"/>
                </a:solidFill>
                <a:effectLst/>
              </a:rPr>
              <a:t> </a:t>
            </a:r>
            <a:r>
              <a:rPr lang="en-US" sz="2000" dirty="0" err="1">
                <a:solidFill>
                  <a:srgbClr val="FFFFFF"/>
                </a:solidFill>
                <a:effectLst/>
              </a:rPr>
              <a:t>והרווח</a:t>
            </a:r>
            <a:r>
              <a:rPr lang="en-US" sz="2000" dirty="0">
                <a:solidFill>
                  <a:srgbClr val="FFFFFF"/>
                </a:solidFill>
                <a:effectLst/>
              </a:rPr>
              <a:t> </a:t>
            </a:r>
            <a:r>
              <a:rPr lang="en-US" sz="2000" dirty="0" err="1">
                <a:solidFill>
                  <a:srgbClr val="FFFFFF"/>
                </a:solidFill>
                <a:effectLst/>
              </a:rPr>
              <a:t>היה</a:t>
            </a:r>
            <a:r>
              <a:rPr lang="en-US" sz="2000" dirty="0">
                <a:solidFill>
                  <a:srgbClr val="FFFFFF"/>
                </a:solidFill>
                <a:effectLst/>
              </a:rPr>
              <a:t> 325 </a:t>
            </a:r>
            <a:r>
              <a:rPr lang="en-US" sz="2000" dirty="0" err="1">
                <a:solidFill>
                  <a:srgbClr val="FFFFFF"/>
                </a:solidFill>
                <a:effectLst/>
              </a:rPr>
              <a:t>אחוז</a:t>
            </a:r>
            <a:r>
              <a:rPr lang="en-US" sz="2000" dirty="0">
                <a:solidFill>
                  <a:srgbClr val="FFFFFF"/>
                </a:solidFill>
                <a:effectLst/>
              </a:rPr>
              <a:t>.</a:t>
            </a:r>
          </a:p>
        </p:txBody>
      </p:sp>
      <p:pic>
        <p:nvPicPr>
          <p:cNvPr id="21" name="Picture 20">
            <a:extLst>
              <a:ext uri="{FF2B5EF4-FFF2-40B4-BE49-F238E27FC236}">
                <a16:creationId xmlns:a16="http://schemas.microsoft.com/office/drawing/2014/main" id="{65A2799B-0A6F-19A0-CFB1-42F5F7DA5B15}"/>
              </a:ext>
            </a:extLst>
          </p:cNvPr>
          <p:cNvPicPr>
            <a:picLocks noChangeAspect="1"/>
          </p:cNvPicPr>
          <p:nvPr/>
        </p:nvPicPr>
        <p:blipFill>
          <a:blip r:embed="rId4"/>
          <a:stretch>
            <a:fillRect/>
          </a:stretch>
        </p:blipFill>
        <p:spPr>
          <a:xfrm>
            <a:off x="5155081" y="3268002"/>
            <a:ext cx="3219976" cy="321997"/>
          </a:xfrm>
          <a:prstGeom prst="rect">
            <a:avLst/>
          </a:prstGeom>
        </p:spPr>
      </p:pic>
      <p:pic>
        <p:nvPicPr>
          <p:cNvPr id="15" name="Picture 14">
            <a:extLst>
              <a:ext uri="{FF2B5EF4-FFF2-40B4-BE49-F238E27FC236}">
                <a16:creationId xmlns:a16="http://schemas.microsoft.com/office/drawing/2014/main" id="{FED8CF18-B865-3374-3136-6BEE032A5846}"/>
              </a:ext>
            </a:extLst>
          </p:cNvPr>
          <p:cNvPicPr>
            <a:picLocks noChangeAspect="1"/>
          </p:cNvPicPr>
          <p:nvPr/>
        </p:nvPicPr>
        <p:blipFill>
          <a:blip r:embed="rId5"/>
          <a:stretch>
            <a:fillRect/>
          </a:stretch>
        </p:blipFill>
        <p:spPr>
          <a:xfrm>
            <a:off x="8728432" y="2717876"/>
            <a:ext cx="3132898" cy="1422248"/>
          </a:xfrm>
          <a:prstGeom prst="rect">
            <a:avLst/>
          </a:prstGeom>
        </p:spPr>
      </p:pic>
      <p:pic>
        <p:nvPicPr>
          <p:cNvPr id="13" name="Picture 12">
            <a:extLst>
              <a:ext uri="{FF2B5EF4-FFF2-40B4-BE49-F238E27FC236}">
                <a16:creationId xmlns:a16="http://schemas.microsoft.com/office/drawing/2014/main" id="{A9873470-23D3-956E-31B6-15B1594401F2}"/>
              </a:ext>
            </a:extLst>
          </p:cNvPr>
          <p:cNvPicPr>
            <a:picLocks noChangeAspect="1"/>
          </p:cNvPicPr>
          <p:nvPr/>
        </p:nvPicPr>
        <p:blipFill>
          <a:blip r:embed="rId6"/>
          <a:stretch>
            <a:fillRect/>
          </a:stretch>
        </p:blipFill>
        <p:spPr>
          <a:xfrm>
            <a:off x="5163486" y="5186242"/>
            <a:ext cx="3211571" cy="786834"/>
          </a:xfrm>
          <a:prstGeom prst="rect">
            <a:avLst/>
          </a:prstGeom>
        </p:spPr>
      </p:pic>
      <p:pic>
        <p:nvPicPr>
          <p:cNvPr id="11" name="Picture 10">
            <a:extLst>
              <a:ext uri="{FF2B5EF4-FFF2-40B4-BE49-F238E27FC236}">
                <a16:creationId xmlns:a16="http://schemas.microsoft.com/office/drawing/2014/main" id="{C6ED8EC6-688A-33E9-9665-82124540A04B}"/>
              </a:ext>
            </a:extLst>
          </p:cNvPr>
          <p:cNvPicPr>
            <a:picLocks noChangeAspect="1"/>
          </p:cNvPicPr>
          <p:nvPr/>
        </p:nvPicPr>
        <p:blipFill>
          <a:blip r:embed="rId7"/>
          <a:stretch>
            <a:fillRect/>
          </a:stretch>
        </p:blipFill>
        <p:spPr>
          <a:xfrm>
            <a:off x="8696790" y="4687399"/>
            <a:ext cx="3169090" cy="1803102"/>
          </a:xfrm>
          <a:prstGeom prst="rect">
            <a:avLst/>
          </a:prstGeom>
        </p:spPr>
      </p:pic>
    </p:spTree>
    <p:extLst>
      <p:ext uri="{BB962C8B-B14F-4D97-AF65-F5344CB8AC3E}">
        <p14:creationId xmlns:p14="http://schemas.microsoft.com/office/powerpoint/2010/main" val="295123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BCD8B13-A274-7F29-73E6-903EFF236602}"/>
              </a:ext>
            </a:extLst>
          </p:cNvPr>
          <p:cNvPicPr>
            <a:picLocks noChangeAspect="1"/>
          </p:cNvPicPr>
          <p:nvPr/>
        </p:nvPicPr>
        <p:blipFill>
          <a:blip r:embed="rId2"/>
          <a:stretch>
            <a:fillRect/>
          </a:stretch>
        </p:blipFill>
        <p:spPr>
          <a:xfrm>
            <a:off x="425696" y="540780"/>
            <a:ext cx="4365858" cy="2674088"/>
          </a:xfrm>
          <a:prstGeom prst="rect">
            <a:avLst/>
          </a:prstGeom>
        </p:spPr>
      </p:pic>
      <p:pic>
        <p:nvPicPr>
          <p:cNvPr id="11" name="Picture 10">
            <a:extLst>
              <a:ext uri="{FF2B5EF4-FFF2-40B4-BE49-F238E27FC236}">
                <a16:creationId xmlns:a16="http://schemas.microsoft.com/office/drawing/2014/main" id="{A9A9A60C-762C-A87D-546F-2DEF342A1703}"/>
              </a:ext>
            </a:extLst>
          </p:cNvPr>
          <p:cNvPicPr>
            <a:picLocks noChangeAspect="1"/>
          </p:cNvPicPr>
          <p:nvPr/>
        </p:nvPicPr>
        <p:blipFill>
          <a:blip r:embed="rId3"/>
          <a:stretch>
            <a:fillRect/>
          </a:stretch>
        </p:blipFill>
        <p:spPr>
          <a:xfrm>
            <a:off x="425695" y="4151257"/>
            <a:ext cx="4614138" cy="1603413"/>
          </a:xfrm>
          <a:prstGeom prst="rect">
            <a:avLst/>
          </a:prstGeom>
        </p:spPr>
      </p:pic>
      <p:sp>
        <p:nvSpPr>
          <p:cNvPr id="7" name="TextBox 6">
            <a:extLst>
              <a:ext uri="{FF2B5EF4-FFF2-40B4-BE49-F238E27FC236}">
                <a16:creationId xmlns:a16="http://schemas.microsoft.com/office/drawing/2014/main" id="{075641F4-39FC-F76B-940B-EEFCCCA77A36}"/>
              </a:ext>
            </a:extLst>
          </p:cNvPr>
          <p:cNvSpPr txBox="1"/>
          <p:nvPr/>
        </p:nvSpPr>
        <p:spPr>
          <a:xfrm>
            <a:off x="7238239" y="2871982"/>
            <a:ext cx="4399094" cy="1279275"/>
          </a:xfrm>
          <a:prstGeom prst="rect">
            <a:avLst/>
          </a:prstGeom>
        </p:spPr>
        <p:txBody>
          <a:bodyPr vert="horz" lIns="91440" tIns="45720" rIns="91440" bIns="45720" rtlCol="0" anchor="t">
            <a:normAutofit/>
          </a:bodyPr>
          <a:lstStyle/>
          <a:p>
            <a:pPr algn="ctr" defTabSz="914400">
              <a:lnSpc>
                <a:spcPct val="90000"/>
              </a:lnSpc>
              <a:spcAft>
                <a:spcPts val="600"/>
              </a:spcAft>
            </a:pPr>
            <a:r>
              <a:rPr lang="en-US" dirty="0" err="1">
                <a:effectLst/>
              </a:rPr>
              <a:t>רציתי</a:t>
            </a:r>
            <a:r>
              <a:rPr lang="en-US" dirty="0">
                <a:effectLst/>
              </a:rPr>
              <a:t> </a:t>
            </a:r>
            <a:r>
              <a:rPr lang="en-US" dirty="0" err="1">
                <a:effectLst/>
              </a:rPr>
              <a:t>לבדוק</a:t>
            </a:r>
            <a:r>
              <a:rPr lang="en-US" dirty="0">
                <a:effectLst/>
              </a:rPr>
              <a:t> </a:t>
            </a:r>
            <a:r>
              <a:rPr lang="en-US" dirty="0" err="1">
                <a:effectLst/>
              </a:rPr>
              <a:t>אם</a:t>
            </a:r>
            <a:r>
              <a:rPr lang="en-US" dirty="0">
                <a:effectLst/>
              </a:rPr>
              <a:t> </a:t>
            </a:r>
            <a:r>
              <a:rPr lang="en-US" dirty="0" err="1">
                <a:effectLst/>
              </a:rPr>
              <a:t>יום</a:t>
            </a:r>
            <a:r>
              <a:rPr lang="en-US" dirty="0">
                <a:effectLst/>
              </a:rPr>
              <a:t> </a:t>
            </a:r>
            <a:r>
              <a:rPr lang="en-US" dirty="0" err="1">
                <a:effectLst/>
              </a:rPr>
              <a:t>בשבוע</a:t>
            </a:r>
            <a:r>
              <a:rPr lang="en-US" dirty="0">
                <a:effectLst/>
              </a:rPr>
              <a:t> </a:t>
            </a:r>
            <a:r>
              <a:rPr lang="en-US" dirty="0" err="1">
                <a:effectLst/>
              </a:rPr>
              <a:t>משפיע</a:t>
            </a:r>
            <a:r>
              <a:rPr lang="en-US" dirty="0">
                <a:effectLst/>
              </a:rPr>
              <a:t> </a:t>
            </a:r>
            <a:r>
              <a:rPr lang="en-US" dirty="0" err="1">
                <a:effectLst/>
              </a:rPr>
              <a:t>על</a:t>
            </a:r>
            <a:r>
              <a:rPr lang="en-US" dirty="0">
                <a:effectLst/>
              </a:rPr>
              <a:t> </a:t>
            </a:r>
            <a:r>
              <a:rPr lang="en-US" dirty="0" err="1">
                <a:effectLst/>
              </a:rPr>
              <a:t>מחיר</a:t>
            </a:r>
            <a:r>
              <a:rPr lang="en-US" dirty="0">
                <a:effectLst/>
              </a:rPr>
              <a:t> </a:t>
            </a:r>
            <a:r>
              <a:rPr lang="en-US" dirty="0" err="1">
                <a:effectLst/>
              </a:rPr>
              <a:t>המ</a:t>
            </a:r>
            <a:r>
              <a:rPr lang="he-IL" dirty="0"/>
              <a:t>דד. </a:t>
            </a:r>
            <a:r>
              <a:rPr lang="en-US" dirty="0" err="1"/>
              <a:t>כדי</a:t>
            </a:r>
            <a:r>
              <a:rPr lang="en-US" dirty="0"/>
              <a:t> </a:t>
            </a:r>
            <a:r>
              <a:rPr lang="en-US" dirty="0" err="1">
                <a:effectLst/>
              </a:rPr>
              <a:t>לבדוק</a:t>
            </a:r>
            <a:r>
              <a:rPr lang="en-US" dirty="0">
                <a:effectLst/>
              </a:rPr>
              <a:t> </a:t>
            </a:r>
            <a:r>
              <a:rPr lang="he-IL" dirty="0">
                <a:effectLst/>
              </a:rPr>
              <a:t>את זה</a:t>
            </a:r>
            <a:r>
              <a:rPr lang="en-US" dirty="0">
                <a:effectLst/>
              </a:rPr>
              <a:t> </a:t>
            </a:r>
            <a:r>
              <a:rPr lang="en-US" dirty="0" err="1">
                <a:effectLst/>
              </a:rPr>
              <a:t>הייתי</a:t>
            </a:r>
            <a:r>
              <a:rPr lang="en-US" dirty="0">
                <a:effectLst/>
              </a:rPr>
              <a:t> </a:t>
            </a:r>
            <a:r>
              <a:rPr lang="en-US" dirty="0" err="1">
                <a:effectLst/>
              </a:rPr>
              <a:t>צריכה</a:t>
            </a:r>
            <a:r>
              <a:rPr lang="en-US" dirty="0">
                <a:effectLst/>
              </a:rPr>
              <a:t> </a:t>
            </a:r>
            <a:r>
              <a:rPr lang="en-US" dirty="0" err="1">
                <a:effectLst/>
              </a:rPr>
              <a:t>להוציא</a:t>
            </a:r>
            <a:r>
              <a:rPr lang="en-US" dirty="0">
                <a:effectLst/>
              </a:rPr>
              <a:t> </a:t>
            </a:r>
            <a:r>
              <a:rPr lang="en-US" dirty="0" err="1">
                <a:effectLst/>
              </a:rPr>
              <a:t>רק</a:t>
            </a:r>
            <a:r>
              <a:rPr lang="en-US" dirty="0">
                <a:effectLst/>
              </a:rPr>
              <a:t> </a:t>
            </a:r>
            <a:r>
              <a:rPr lang="en-US" dirty="0" err="1">
                <a:effectLst/>
              </a:rPr>
              <a:t>שבועות</a:t>
            </a:r>
            <a:r>
              <a:rPr lang="en-US" dirty="0">
                <a:effectLst/>
              </a:rPr>
              <a:t> </a:t>
            </a:r>
            <a:r>
              <a:rPr lang="en-US" dirty="0" err="1">
                <a:effectLst/>
              </a:rPr>
              <a:t>שבהם</a:t>
            </a:r>
            <a:r>
              <a:rPr lang="en-US" dirty="0">
                <a:effectLst/>
              </a:rPr>
              <a:t> </a:t>
            </a:r>
            <a:r>
              <a:rPr lang="en-US" dirty="0" err="1">
                <a:effectLst/>
              </a:rPr>
              <a:t>היה</a:t>
            </a:r>
            <a:r>
              <a:rPr lang="en-US" dirty="0">
                <a:effectLst/>
              </a:rPr>
              <a:t> </a:t>
            </a:r>
            <a:r>
              <a:rPr lang="en-US" dirty="0" err="1">
                <a:effectLst/>
              </a:rPr>
              <a:t>מסחר</a:t>
            </a:r>
            <a:r>
              <a:rPr lang="en-US" dirty="0">
                <a:effectLst/>
              </a:rPr>
              <a:t> </a:t>
            </a:r>
            <a:r>
              <a:rPr lang="en-US" dirty="0" err="1">
                <a:effectLst/>
              </a:rPr>
              <a:t>באופן</a:t>
            </a:r>
            <a:r>
              <a:rPr lang="en-US" dirty="0">
                <a:effectLst/>
              </a:rPr>
              <a:t> </a:t>
            </a:r>
            <a:r>
              <a:rPr lang="en-US" dirty="0" err="1">
                <a:effectLst/>
              </a:rPr>
              <a:t>מלא</a:t>
            </a:r>
            <a:r>
              <a:rPr lang="en-US" dirty="0">
                <a:effectLst/>
              </a:rPr>
              <a:t> </a:t>
            </a:r>
            <a:r>
              <a:rPr lang="en-US" dirty="0" err="1">
                <a:effectLst/>
              </a:rPr>
              <a:t>מראשון</a:t>
            </a:r>
            <a:r>
              <a:rPr lang="en-US" dirty="0">
                <a:effectLst/>
              </a:rPr>
              <a:t> </a:t>
            </a:r>
            <a:r>
              <a:rPr lang="en-US" dirty="0" err="1">
                <a:effectLst/>
              </a:rPr>
              <a:t>עד</a:t>
            </a:r>
            <a:r>
              <a:rPr lang="en-US" dirty="0">
                <a:effectLst/>
              </a:rPr>
              <a:t> </a:t>
            </a:r>
            <a:r>
              <a:rPr lang="en-US" dirty="0" err="1">
                <a:effectLst/>
              </a:rPr>
              <a:t>חמישי</a:t>
            </a:r>
            <a:endParaRPr lang="en-US" dirty="0"/>
          </a:p>
        </p:txBody>
      </p:sp>
    </p:spTree>
    <p:extLst>
      <p:ext uri="{BB962C8B-B14F-4D97-AF65-F5344CB8AC3E}">
        <p14:creationId xmlns:p14="http://schemas.microsoft.com/office/powerpoint/2010/main" val="401354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4543FC-F89A-1573-4657-DF06F9A0B9BD}"/>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1500"/>
                    </a14:imgEffect>
                  </a14:imgLayer>
                </a14:imgProps>
              </a:ext>
            </a:extLst>
          </a:blip>
          <a:stretch>
            <a:fillRect/>
          </a:stretch>
        </p:blipFill>
        <p:spPr>
          <a:xfrm>
            <a:off x="-14134" y="0"/>
            <a:ext cx="12206133" cy="6858000"/>
          </a:xfrm>
          <a:prstGeom prst="rect">
            <a:avLst/>
          </a:prstGeom>
          <a:effectLst>
            <a:outerShdw dist="50800" dir="5400000" algn="ctr" rotWithShape="0">
              <a:srgbClr val="000000">
                <a:alpha val="90000"/>
              </a:srgbClr>
            </a:outerShdw>
          </a:effectLst>
        </p:spPr>
      </p:pic>
      <p:pic>
        <p:nvPicPr>
          <p:cNvPr id="5" name="Content Placeholder 4">
            <a:extLst>
              <a:ext uri="{FF2B5EF4-FFF2-40B4-BE49-F238E27FC236}">
                <a16:creationId xmlns:a16="http://schemas.microsoft.com/office/drawing/2014/main" id="{C0D27047-0EC9-36CF-A607-14748DC78EE6}"/>
              </a:ext>
            </a:extLst>
          </p:cNvPr>
          <p:cNvPicPr>
            <a:picLocks noGrp="1" noChangeAspect="1"/>
          </p:cNvPicPr>
          <p:nvPr>
            <p:ph idx="1"/>
          </p:nvPr>
        </p:nvPicPr>
        <p:blipFill>
          <a:blip r:embed="rId4"/>
          <a:stretch>
            <a:fillRect/>
          </a:stretch>
        </p:blipFill>
        <p:spPr>
          <a:xfrm>
            <a:off x="534527" y="5267198"/>
            <a:ext cx="2854037" cy="776609"/>
          </a:xfrm>
        </p:spPr>
      </p:pic>
      <p:pic>
        <p:nvPicPr>
          <p:cNvPr id="7" name="Picture 6">
            <a:extLst>
              <a:ext uri="{FF2B5EF4-FFF2-40B4-BE49-F238E27FC236}">
                <a16:creationId xmlns:a16="http://schemas.microsoft.com/office/drawing/2014/main" id="{EA0BD59A-BD62-834E-58F5-129111DF4DB5}"/>
              </a:ext>
            </a:extLst>
          </p:cNvPr>
          <p:cNvPicPr>
            <a:picLocks noChangeAspect="1"/>
          </p:cNvPicPr>
          <p:nvPr/>
        </p:nvPicPr>
        <p:blipFill>
          <a:blip r:embed="rId5"/>
          <a:stretch>
            <a:fillRect/>
          </a:stretch>
        </p:blipFill>
        <p:spPr>
          <a:xfrm>
            <a:off x="667472" y="3428999"/>
            <a:ext cx="2621946" cy="1594427"/>
          </a:xfrm>
          <a:prstGeom prst="rect">
            <a:avLst/>
          </a:prstGeom>
        </p:spPr>
      </p:pic>
      <p:sp>
        <p:nvSpPr>
          <p:cNvPr id="9" name="TextBox 8">
            <a:extLst>
              <a:ext uri="{FF2B5EF4-FFF2-40B4-BE49-F238E27FC236}">
                <a16:creationId xmlns:a16="http://schemas.microsoft.com/office/drawing/2014/main" id="{CA37C8F5-612A-EF8B-CC30-6004B8110340}"/>
              </a:ext>
            </a:extLst>
          </p:cNvPr>
          <p:cNvSpPr txBox="1"/>
          <p:nvPr/>
        </p:nvSpPr>
        <p:spPr>
          <a:xfrm>
            <a:off x="225818" y="1829976"/>
            <a:ext cx="3387292" cy="1569660"/>
          </a:xfrm>
          <a:prstGeom prst="rect">
            <a:avLst/>
          </a:prstGeom>
          <a:noFill/>
        </p:spPr>
        <p:txBody>
          <a:bodyPr wrap="square">
            <a:spAutoFit/>
          </a:bodyPr>
          <a:lstStyle/>
          <a:p>
            <a:pPr algn="ctr"/>
            <a:r>
              <a:rPr lang="he-IL" sz="2400" dirty="0">
                <a:latin typeface="Consolas" panose="020B0609020204030204" pitchFamily="49" charset="0"/>
                <a:ea typeface="+mj-ea"/>
                <a:cs typeface="+mj-cs"/>
              </a:rPr>
              <a:t>המדד סגירה הכי גבוה באותו שבוע , לפי שבוע מלא בלבד? יצא שראשון בשבוע המדד הכי גבוה</a:t>
            </a:r>
            <a:endParaRPr lang="LID4096" sz="2400" dirty="0">
              <a:latin typeface="Consolas" panose="020B0609020204030204" pitchFamily="49" charset="0"/>
              <a:ea typeface="+mj-ea"/>
              <a:cs typeface="+mj-cs"/>
            </a:endParaRPr>
          </a:p>
        </p:txBody>
      </p:sp>
      <p:pic>
        <p:nvPicPr>
          <p:cNvPr id="11" name="Picture 10">
            <a:extLst>
              <a:ext uri="{FF2B5EF4-FFF2-40B4-BE49-F238E27FC236}">
                <a16:creationId xmlns:a16="http://schemas.microsoft.com/office/drawing/2014/main" id="{E996EF37-1FA1-EAA0-582C-31D1050E42D2}"/>
              </a:ext>
            </a:extLst>
          </p:cNvPr>
          <p:cNvPicPr>
            <a:picLocks noChangeAspect="1"/>
          </p:cNvPicPr>
          <p:nvPr/>
        </p:nvPicPr>
        <p:blipFill>
          <a:blip r:embed="rId6"/>
          <a:stretch>
            <a:fillRect/>
          </a:stretch>
        </p:blipFill>
        <p:spPr>
          <a:xfrm>
            <a:off x="4371578" y="4731037"/>
            <a:ext cx="2729848" cy="798606"/>
          </a:xfrm>
          <a:prstGeom prst="rect">
            <a:avLst/>
          </a:prstGeom>
        </p:spPr>
      </p:pic>
      <p:pic>
        <p:nvPicPr>
          <p:cNvPr id="13" name="Picture 12">
            <a:extLst>
              <a:ext uri="{FF2B5EF4-FFF2-40B4-BE49-F238E27FC236}">
                <a16:creationId xmlns:a16="http://schemas.microsoft.com/office/drawing/2014/main" id="{E2E34A16-304A-CC97-084A-86E417266E0D}"/>
              </a:ext>
            </a:extLst>
          </p:cNvPr>
          <p:cNvPicPr>
            <a:picLocks noChangeAspect="1"/>
          </p:cNvPicPr>
          <p:nvPr/>
        </p:nvPicPr>
        <p:blipFill>
          <a:blip r:embed="rId7"/>
          <a:stretch>
            <a:fillRect/>
          </a:stretch>
        </p:blipFill>
        <p:spPr>
          <a:xfrm>
            <a:off x="4294716" y="2874556"/>
            <a:ext cx="2966492" cy="1654653"/>
          </a:xfrm>
          <a:prstGeom prst="rect">
            <a:avLst/>
          </a:prstGeom>
        </p:spPr>
      </p:pic>
      <p:sp>
        <p:nvSpPr>
          <p:cNvPr id="15" name="TextBox 14">
            <a:extLst>
              <a:ext uri="{FF2B5EF4-FFF2-40B4-BE49-F238E27FC236}">
                <a16:creationId xmlns:a16="http://schemas.microsoft.com/office/drawing/2014/main" id="{F6A571E1-0CF5-ABAB-7858-3D8069F2F8B4}"/>
              </a:ext>
            </a:extLst>
          </p:cNvPr>
          <p:cNvSpPr txBox="1"/>
          <p:nvPr/>
        </p:nvSpPr>
        <p:spPr>
          <a:xfrm>
            <a:off x="3773251" y="1483509"/>
            <a:ext cx="3815916" cy="1200329"/>
          </a:xfrm>
          <a:prstGeom prst="rect">
            <a:avLst/>
          </a:prstGeom>
          <a:noFill/>
        </p:spPr>
        <p:txBody>
          <a:bodyPr wrap="square">
            <a:spAutoFit/>
          </a:bodyPr>
          <a:lstStyle/>
          <a:p>
            <a:pPr algn="ctr"/>
            <a:r>
              <a:rPr lang="he-IL" sz="2400" dirty="0">
                <a:latin typeface="Consolas" panose="020B0609020204030204" pitchFamily="49" charset="0"/>
                <a:ea typeface="+mj-ea"/>
                <a:cs typeface="+mj-cs"/>
              </a:rPr>
              <a:t> באיזה יום בשבוע המדד הכי נמוך? יצא שחמישי בשבוע המדד הכי נמוך לשבוע </a:t>
            </a:r>
            <a:endParaRPr lang="LID4096" sz="2400" dirty="0">
              <a:latin typeface="Consolas" panose="020B0609020204030204" pitchFamily="49" charset="0"/>
              <a:ea typeface="+mj-ea"/>
              <a:cs typeface="+mj-cs"/>
            </a:endParaRPr>
          </a:p>
        </p:txBody>
      </p:sp>
      <p:pic>
        <p:nvPicPr>
          <p:cNvPr id="3" name="Picture 2">
            <a:extLst>
              <a:ext uri="{FF2B5EF4-FFF2-40B4-BE49-F238E27FC236}">
                <a16:creationId xmlns:a16="http://schemas.microsoft.com/office/drawing/2014/main" id="{87C6815A-3386-29B9-B65B-D30ED2BBB34C}"/>
              </a:ext>
            </a:extLst>
          </p:cNvPr>
          <p:cNvPicPr>
            <a:picLocks noChangeAspect="1"/>
          </p:cNvPicPr>
          <p:nvPr/>
        </p:nvPicPr>
        <p:blipFill>
          <a:blip r:embed="rId8"/>
          <a:stretch>
            <a:fillRect/>
          </a:stretch>
        </p:blipFill>
        <p:spPr>
          <a:xfrm>
            <a:off x="7749309" y="2791427"/>
            <a:ext cx="4216873" cy="1484460"/>
          </a:xfrm>
          <a:prstGeom prst="rect">
            <a:avLst/>
          </a:prstGeom>
        </p:spPr>
      </p:pic>
      <p:pic>
        <p:nvPicPr>
          <p:cNvPr id="4" name="Picture 3">
            <a:extLst>
              <a:ext uri="{FF2B5EF4-FFF2-40B4-BE49-F238E27FC236}">
                <a16:creationId xmlns:a16="http://schemas.microsoft.com/office/drawing/2014/main" id="{C9986DCA-6D88-D58A-1235-D7F7A2582F09}"/>
              </a:ext>
            </a:extLst>
          </p:cNvPr>
          <p:cNvPicPr>
            <a:picLocks noChangeAspect="1"/>
          </p:cNvPicPr>
          <p:nvPr/>
        </p:nvPicPr>
        <p:blipFill>
          <a:blip r:embed="rId9"/>
          <a:stretch>
            <a:fillRect/>
          </a:stretch>
        </p:blipFill>
        <p:spPr>
          <a:xfrm>
            <a:off x="7985295" y="4496758"/>
            <a:ext cx="3778988" cy="1727405"/>
          </a:xfrm>
          <a:prstGeom prst="rect">
            <a:avLst/>
          </a:prstGeom>
        </p:spPr>
      </p:pic>
      <p:sp>
        <p:nvSpPr>
          <p:cNvPr id="8" name="TextBox 7">
            <a:extLst>
              <a:ext uri="{FF2B5EF4-FFF2-40B4-BE49-F238E27FC236}">
                <a16:creationId xmlns:a16="http://schemas.microsoft.com/office/drawing/2014/main" id="{D7470952-BEDA-2F9F-E425-5F84C9E4279E}"/>
              </a:ext>
            </a:extLst>
          </p:cNvPr>
          <p:cNvSpPr txBox="1"/>
          <p:nvPr/>
        </p:nvSpPr>
        <p:spPr>
          <a:xfrm>
            <a:off x="1504951" y="218338"/>
            <a:ext cx="8625898" cy="830997"/>
          </a:xfrm>
          <a:prstGeom prst="rect">
            <a:avLst/>
          </a:prstGeom>
          <a:noFill/>
        </p:spPr>
        <p:txBody>
          <a:bodyPr wrap="square" rtlCol="0">
            <a:spAutoFit/>
          </a:bodyPr>
          <a:lstStyle/>
          <a:p>
            <a:pPr algn="ctr"/>
            <a:r>
              <a:rPr lang="he-IL" sz="2400" dirty="0">
                <a:latin typeface="Consolas" panose="020B0609020204030204" pitchFamily="49" charset="0"/>
                <a:ea typeface="+mj-ea"/>
                <a:cs typeface="+mj-cs"/>
              </a:rPr>
              <a:t>העברתי את הנתונים שמצאתי לניתוח </a:t>
            </a:r>
            <a:r>
              <a:rPr lang="he-IL" sz="2400" dirty="0" err="1">
                <a:latin typeface="Consolas" panose="020B0609020204030204" pitchFamily="49" charset="0"/>
                <a:ea typeface="+mj-ea"/>
                <a:cs typeface="+mj-cs"/>
              </a:rPr>
              <a:t>בפייתון</a:t>
            </a:r>
            <a:r>
              <a:rPr lang="he-IL" sz="2400" dirty="0">
                <a:latin typeface="Consolas" panose="020B0609020204030204" pitchFamily="49" charset="0"/>
                <a:ea typeface="+mj-ea"/>
                <a:cs typeface="+mj-cs"/>
              </a:rPr>
              <a:t> ומצאתי שהמדד הכי גבוה בשבוע יוצא ביום ראשון והכי נמוך ביום חמישי. </a:t>
            </a:r>
            <a:endParaRPr lang="LID4096" sz="2400" dirty="0">
              <a:latin typeface="Consolas" panose="020B0609020204030204" pitchFamily="49" charset="0"/>
              <a:ea typeface="+mj-ea"/>
              <a:cs typeface="+mj-cs"/>
            </a:endParaRPr>
          </a:p>
        </p:txBody>
      </p:sp>
      <p:sp>
        <p:nvSpPr>
          <p:cNvPr id="2" name="TextBox 1">
            <a:extLst>
              <a:ext uri="{FF2B5EF4-FFF2-40B4-BE49-F238E27FC236}">
                <a16:creationId xmlns:a16="http://schemas.microsoft.com/office/drawing/2014/main" id="{7230CCE5-D43D-B1F5-1C74-A812B220F94E}"/>
              </a:ext>
            </a:extLst>
          </p:cNvPr>
          <p:cNvSpPr txBox="1"/>
          <p:nvPr/>
        </p:nvSpPr>
        <p:spPr>
          <a:xfrm>
            <a:off x="7823200" y="1497910"/>
            <a:ext cx="3941083" cy="1200329"/>
          </a:xfrm>
          <a:prstGeom prst="rect">
            <a:avLst/>
          </a:prstGeom>
          <a:noFill/>
        </p:spPr>
        <p:txBody>
          <a:bodyPr wrap="square" rtlCol="0">
            <a:spAutoFit/>
          </a:bodyPr>
          <a:lstStyle/>
          <a:p>
            <a:pPr algn="ctr"/>
            <a:r>
              <a:rPr lang="he-IL" sz="2400" dirty="0">
                <a:latin typeface="Consolas" panose="020B0609020204030204" pitchFamily="49" charset="0"/>
                <a:ea typeface="+mj-ea"/>
                <a:cs typeface="+mj-cs"/>
              </a:rPr>
              <a:t>מכירה וקנייה בימים שונים באותו שבוע, איך משפיע על הרווח? לא מצאתי ממצא משמעותי </a:t>
            </a:r>
            <a:endParaRPr lang="LID4096" sz="2400" dirty="0">
              <a:latin typeface="Consolas" panose="020B0609020204030204" pitchFamily="49" charset="0"/>
              <a:ea typeface="+mj-ea"/>
              <a:cs typeface="+mj-cs"/>
            </a:endParaRPr>
          </a:p>
        </p:txBody>
      </p:sp>
    </p:spTree>
    <p:extLst>
      <p:ext uri="{BB962C8B-B14F-4D97-AF65-F5344CB8AC3E}">
        <p14:creationId xmlns:p14="http://schemas.microsoft.com/office/powerpoint/2010/main" val="400204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FD085D-34B4-B68C-6AF7-C87697B88DE1}"/>
              </a:ext>
            </a:extLst>
          </p:cNvPr>
          <p:cNvPicPr>
            <a:picLocks noChangeAspect="1"/>
          </p:cNvPicPr>
          <p:nvPr/>
        </p:nvPicPr>
        <p:blipFill>
          <a:blip r:embed="rId2">
            <a:alphaModFix amt="85000"/>
          </a:blip>
          <a:stretch>
            <a:fillRect/>
          </a:stretch>
        </p:blipFill>
        <p:spPr>
          <a:xfrm>
            <a:off x="66675" y="83826"/>
            <a:ext cx="12125325" cy="6678924"/>
          </a:xfrm>
          <a:prstGeom prst="rect">
            <a:avLst/>
          </a:prstGeom>
        </p:spPr>
      </p:pic>
      <p:sp>
        <p:nvSpPr>
          <p:cNvPr id="2" name="Title 1">
            <a:extLst>
              <a:ext uri="{FF2B5EF4-FFF2-40B4-BE49-F238E27FC236}">
                <a16:creationId xmlns:a16="http://schemas.microsoft.com/office/drawing/2014/main" id="{1DC9027B-A9EE-C5F5-5FEE-5427F646557B}"/>
              </a:ext>
            </a:extLst>
          </p:cNvPr>
          <p:cNvSpPr>
            <a:spLocks noGrp="1"/>
          </p:cNvSpPr>
          <p:nvPr>
            <p:ph type="title"/>
          </p:nvPr>
        </p:nvSpPr>
        <p:spPr>
          <a:xfrm>
            <a:off x="1819562" y="222881"/>
            <a:ext cx="9192491" cy="1325563"/>
          </a:xfrm>
        </p:spPr>
        <p:txBody>
          <a:bodyPr>
            <a:normAutofit/>
          </a:bodyPr>
          <a:lstStyle/>
          <a:p>
            <a:pPr algn="ctr"/>
            <a:r>
              <a:rPr lang="he-IL" sz="2400" dirty="0"/>
              <a:t>האם יש השפעה ליום שבוע על עלייה?</a:t>
            </a:r>
            <a:r>
              <a:rPr lang="he-IL" sz="2400" dirty="0">
                <a:latin typeface="Consolas" panose="020B0609020204030204" pitchFamily="49" charset="0"/>
              </a:rPr>
              <a:t> ככול שהמספר יותר גבוה ככה הוא מופיע יותר פעמים כהפרש שלילי מיום שלפניו, ניתן לראות לפי הסימון שיצא יום ראשון.</a:t>
            </a:r>
            <a:r>
              <a:rPr lang="he-IL" sz="2400" dirty="0"/>
              <a:t> </a:t>
            </a:r>
            <a:endParaRPr lang="LID4096" sz="2400" dirty="0"/>
          </a:p>
        </p:txBody>
      </p:sp>
      <p:pic>
        <p:nvPicPr>
          <p:cNvPr id="5" name="Content Placeholder 4">
            <a:extLst>
              <a:ext uri="{FF2B5EF4-FFF2-40B4-BE49-F238E27FC236}">
                <a16:creationId xmlns:a16="http://schemas.microsoft.com/office/drawing/2014/main" id="{C26DACCD-647C-77F3-DBA3-837D8420E941}"/>
              </a:ext>
            </a:extLst>
          </p:cNvPr>
          <p:cNvPicPr>
            <a:picLocks noGrp="1" noChangeAspect="1"/>
          </p:cNvPicPr>
          <p:nvPr>
            <p:ph idx="1"/>
          </p:nvPr>
        </p:nvPicPr>
        <p:blipFill>
          <a:blip r:embed="rId3"/>
          <a:stretch>
            <a:fillRect/>
          </a:stretch>
        </p:blipFill>
        <p:spPr>
          <a:xfrm>
            <a:off x="490393" y="1894538"/>
            <a:ext cx="4210050" cy="1276350"/>
          </a:xfrm>
        </p:spPr>
      </p:pic>
      <p:pic>
        <p:nvPicPr>
          <p:cNvPr id="7" name="Picture 6">
            <a:extLst>
              <a:ext uri="{FF2B5EF4-FFF2-40B4-BE49-F238E27FC236}">
                <a16:creationId xmlns:a16="http://schemas.microsoft.com/office/drawing/2014/main" id="{A91DD7FE-6031-2CEB-AE78-F6B4A3F97EF8}"/>
              </a:ext>
            </a:extLst>
          </p:cNvPr>
          <p:cNvPicPr>
            <a:picLocks noChangeAspect="1"/>
          </p:cNvPicPr>
          <p:nvPr/>
        </p:nvPicPr>
        <p:blipFill>
          <a:blip r:embed="rId4"/>
          <a:stretch>
            <a:fillRect/>
          </a:stretch>
        </p:blipFill>
        <p:spPr>
          <a:xfrm>
            <a:off x="2251796" y="2718450"/>
            <a:ext cx="3990975" cy="1247775"/>
          </a:xfrm>
          <a:prstGeom prst="rect">
            <a:avLst/>
          </a:prstGeom>
        </p:spPr>
      </p:pic>
      <p:pic>
        <p:nvPicPr>
          <p:cNvPr id="11" name="Picture 10">
            <a:extLst>
              <a:ext uri="{FF2B5EF4-FFF2-40B4-BE49-F238E27FC236}">
                <a16:creationId xmlns:a16="http://schemas.microsoft.com/office/drawing/2014/main" id="{CF30D5CA-1B18-0C9E-3927-E4D0C01CA9A6}"/>
              </a:ext>
            </a:extLst>
          </p:cNvPr>
          <p:cNvPicPr>
            <a:picLocks noChangeAspect="1"/>
          </p:cNvPicPr>
          <p:nvPr/>
        </p:nvPicPr>
        <p:blipFill>
          <a:blip r:embed="rId5"/>
          <a:stretch>
            <a:fillRect/>
          </a:stretch>
        </p:blipFill>
        <p:spPr>
          <a:xfrm>
            <a:off x="5304558" y="1830891"/>
            <a:ext cx="4133850" cy="1247775"/>
          </a:xfrm>
          <a:prstGeom prst="rect">
            <a:avLst/>
          </a:prstGeom>
        </p:spPr>
      </p:pic>
      <p:pic>
        <p:nvPicPr>
          <p:cNvPr id="13" name="Picture 12">
            <a:extLst>
              <a:ext uri="{FF2B5EF4-FFF2-40B4-BE49-F238E27FC236}">
                <a16:creationId xmlns:a16="http://schemas.microsoft.com/office/drawing/2014/main" id="{B3DBB403-AF83-4060-70B7-8A5C25C66D61}"/>
              </a:ext>
            </a:extLst>
          </p:cNvPr>
          <p:cNvPicPr>
            <a:picLocks noChangeAspect="1"/>
          </p:cNvPicPr>
          <p:nvPr/>
        </p:nvPicPr>
        <p:blipFill>
          <a:blip r:embed="rId6"/>
          <a:stretch>
            <a:fillRect/>
          </a:stretch>
        </p:blipFill>
        <p:spPr>
          <a:xfrm>
            <a:off x="7596332" y="2224843"/>
            <a:ext cx="4105275" cy="1238250"/>
          </a:xfrm>
          <a:prstGeom prst="rect">
            <a:avLst/>
          </a:prstGeom>
        </p:spPr>
      </p:pic>
      <p:pic>
        <p:nvPicPr>
          <p:cNvPr id="21" name="Picture 20">
            <a:extLst>
              <a:ext uri="{FF2B5EF4-FFF2-40B4-BE49-F238E27FC236}">
                <a16:creationId xmlns:a16="http://schemas.microsoft.com/office/drawing/2014/main" id="{D592F6B2-3A1A-1195-960E-7CD5BF2B8173}"/>
              </a:ext>
            </a:extLst>
          </p:cNvPr>
          <p:cNvPicPr>
            <a:picLocks noChangeAspect="1"/>
          </p:cNvPicPr>
          <p:nvPr/>
        </p:nvPicPr>
        <p:blipFill>
          <a:blip r:embed="rId7"/>
          <a:stretch>
            <a:fillRect/>
          </a:stretch>
        </p:blipFill>
        <p:spPr>
          <a:xfrm>
            <a:off x="4410942" y="3410637"/>
            <a:ext cx="3838575" cy="1219200"/>
          </a:xfrm>
          <a:prstGeom prst="rect">
            <a:avLst/>
          </a:prstGeom>
        </p:spPr>
      </p:pic>
      <p:pic>
        <p:nvPicPr>
          <p:cNvPr id="23" name="Picture 22">
            <a:extLst>
              <a:ext uri="{FF2B5EF4-FFF2-40B4-BE49-F238E27FC236}">
                <a16:creationId xmlns:a16="http://schemas.microsoft.com/office/drawing/2014/main" id="{B82D4E9D-3B4B-B526-4F4B-88EE44BEDA9D}"/>
              </a:ext>
            </a:extLst>
          </p:cNvPr>
          <p:cNvPicPr>
            <a:picLocks noChangeAspect="1"/>
          </p:cNvPicPr>
          <p:nvPr/>
        </p:nvPicPr>
        <p:blipFill>
          <a:blip r:embed="rId8"/>
          <a:stretch>
            <a:fillRect/>
          </a:stretch>
        </p:blipFill>
        <p:spPr>
          <a:xfrm>
            <a:off x="7371483" y="4317602"/>
            <a:ext cx="4152900" cy="1238250"/>
          </a:xfrm>
          <a:prstGeom prst="rect">
            <a:avLst/>
          </a:prstGeom>
        </p:spPr>
      </p:pic>
      <p:pic>
        <p:nvPicPr>
          <p:cNvPr id="27" name="Picture 26">
            <a:extLst>
              <a:ext uri="{FF2B5EF4-FFF2-40B4-BE49-F238E27FC236}">
                <a16:creationId xmlns:a16="http://schemas.microsoft.com/office/drawing/2014/main" id="{725B4F46-7CB9-1E1F-2117-F92FEC929B0B}"/>
              </a:ext>
            </a:extLst>
          </p:cNvPr>
          <p:cNvPicPr>
            <a:picLocks noChangeAspect="1"/>
          </p:cNvPicPr>
          <p:nvPr/>
        </p:nvPicPr>
        <p:blipFill>
          <a:blip r:embed="rId9"/>
          <a:stretch>
            <a:fillRect/>
          </a:stretch>
        </p:blipFill>
        <p:spPr>
          <a:xfrm>
            <a:off x="640536" y="4853784"/>
            <a:ext cx="4302393" cy="1690518"/>
          </a:xfrm>
          <a:prstGeom prst="rect">
            <a:avLst/>
          </a:prstGeom>
        </p:spPr>
      </p:pic>
      <p:pic>
        <p:nvPicPr>
          <p:cNvPr id="3" name="Picture 2">
            <a:extLst>
              <a:ext uri="{FF2B5EF4-FFF2-40B4-BE49-F238E27FC236}">
                <a16:creationId xmlns:a16="http://schemas.microsoft.com/office/drawing/2014/main" id="{E1510827-727D-288D-1A56-C6D1F3938439}"/>
              </a:ext>
            </a:extLst>
          </p:cNvPr>
          <p:cNvPicPr>
            <a:picLocks noChangeAspect="1"/>
          </p:cNvPicPr>
          <p:nvPr/>
        </p:nvPicPr>
        <p:blipFill>
          <a:blip r:embed="rId10"/>
          <a:stretch>
            <a:fillRect/>
          </a:stretch>
        </p:blipFill>
        <p:spPr>
          <a:xfrm>
            <a:off x="5630070" y="5162548"/>
            <a:ext cx="1225402" cy="1072989"/>
          </a:xfrm>
          <a:prstGeom prst="rect">
            <a:avLst/>
          </a:prstGeom>
        </p:spPr>
      </p:pic>
    </p:spTree>
    <p:extLst>
      <p:ext uri="{BB962C8B-B14F-4D97-AF65-F5344CB8AC3E}">
        <p14:creationId xmlns:p14="http://schemas.microsoft.com/office/powerpoint/2010/main" val="2376837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EB691A-580D-7FA2-2961-528A3F978BCC}"/>
              </a:ext>
            </a:extLst>
          </p:cNvPr>
          <p:cNvPicPr>
            <a:picLocks noChangeAspect="1"/>
          </p:cNvPicPr>
          <p:nvPr/>
        </p:nvPicPr>
        <p:blipFill>
          <a:blip r:embed="rId2">
            <a:alphaModFix amt="70000"/>
          </a:blip>
          <a:stretch>
            <a:fillRect/>
          </a:stretch>
        </p:blipFill>
        <p:spPr>
          <a:xfrm>
            <a:off x="0" y="-1"/>
            <a:ext cx="12192000" cy="6858001"/>
          </a:xfrm>
          <a:prstGeom prst="rect">
            <a:avLst/>
          </a:prstGeom>
        </p:spPr>
      </p:pic>
      <p:sp>
        <p:nvSpPr>
          <p:cNvPr id="2" name="Title 1">
            <a:extLst>
              <a:ext uri="{FF2B5EF4-FFF2-40B4-BE49-F238E27FC236}">
                <a16:creationId xmlns:a16="http://schemas.microsoft.com/office/drawing/2014/main" id="{FF42C54B-BE79-81FF-8B1A-FB4A1EE31A0B}"/>
              </a:ext>
            </a:extLst>
          </p:cNvPr>
          <p:cNvSpPr>
            <a:spLocks noGrp="1"/>
          </p:cNvSpPr>
          <p:nvPr>
            <p:ph type="ctrTitle"/>
          </p:nvPr>
        </p:nvSpPr>
        <p:spPr>
          <a:xfrm>
            <a:off x="1393825" y="470128"/>
            <a:ext cx="9245600" cy="410873"/>
          </a:xfrm>
        </p:spPr>
        <p:txBody>
          <a:bodyPr>
            <a:noAutofit/>
          </a:bodyPr>
          <a:lstStyle/>
          <a:p>
            <a:r>
              <a:rPr lang="he-IL" sz="2400" dirty="0">
                <a:latin typeface="Consolas" panose="020B0609020204030204" pitchFamily="49" charset="0"/>
              </a:rPr>
              <a:t>האם יש השפעה לימים בשבוע  על ירידה ? ככול שהמספר יותר גבוה ככה הוא מופיע יותר פעמים כהפרש שלילי מיום שלפניו, ניתן לראות לפי הסימון שיצא יום חמישי</a:t>
            </a:r>
            <a:endParaRPr lang="LID4096" sz="2400" dirty="0"/>
          </a:p>
        </p:txBody>
      </p:sp>
      <p:pic>
        <p:nvPicPr>
          <p:cNvPr id="5" name="Picture 4">
            <a:extLst>
              <a:ext uri="{FF2B5EF4-FFF2-40B4-BE49-F238E27FC236}">
                <a16:creationId xmlns:a16="http://schemas.microsoft.com/office/drawing/2014/main" id="{F6991D54-5DC7-A644-ABD0-B11AFB472DFC}"/>
              </a:ext>
            </a:extLst>
          </p:cNvPr>
          <p:cNvPicPr>
            <a:picLocks noChangeAspect="1"/>
          </p:cNvPicPr>
          <p:nvPr/>
        </p:nvPicPr>
        <p:blipFill>
          <a:blip r:embed="rId3"/>
          <a:stretch>
            <a:fillRect/>
          </a:stretch>
        </p:blipFill>
        <p:spPr>
          <a:xfrm>
            <a:off x="557755" y="4890021"/>
            <a:ext cx="5454357" cy="1364811"/>
          </a:xfrm>
          <a:prstGeom prst="rect">
            <a:avLst/>
          </a:prstGeom>
        </p:spPr>
      </p:pic>
      <p:pic>
        <p:nvPicPr>
          <p:cNvPr id="19" name="Picture 18">
            <a:extLst>
              <a:ext uri="{FF2B5EF4-FFF2-40B4-BE49-F238E27FC236}">
                <a16:creationId xmlns:a16="http://schemas.microsoft.com/office/drawing/2014/main" id="{5797B949-8060-0782-09B2-49979B0511BF}"/>
              </a:ext>
            </a:extLst>
          </p:cNvPr>
          <p:cNvPicPr>
            <a:picLocks noChangeAspect="1"/>
          </p:cNvPicPr>
          <p:nvPr/>
        </p:nvPicPr>
        <p:blipFill>
          <a:blip r:embed="rId4"/>
          <a:stretch>
            <a:fillRect/>
          </a:stretch>
        </p:blipFill>
        <p:spPr>
          <a:xfrm>
            <a:off x="398088" y="1202458"/>
            <a:ext cx="4124054" cy="1287557"/>
          </a:xfrm>
          <a:prstGeom prst="rect">
            <a:avLst/>
          </a:prstGeom>
        </p:spPr>
      </p:pic>
      <p:pic>
        <p:nvPicPr>
          <p:cNvPr id="21" name="Picture 20">
            <a:extLst>
              <a:ext uri="{FF2B5EF4-FFF2-40B4-BE49-F238E27FC236}">
                <a16:creationId xmlns:a16="http://schemas.microsoft.com/office/drawing/2014/main" id="{8AC06F42-CCE3-30E8-8A9E-752656FC836C}"/>
              </a:ext>
            </a:extLst>
          </p:cNvPr>
          <p:cNvPicPr>
            <a:picLocks noChangeAspect="1"/>
          </p:cNvPicPr>
          <p:nvPr/>
        </p:nvPicPr>
        <p:blipFill>
          <a:blip r:embed="rId5"/>
          <a:stretch>
            <a:fillRect/>
          </a:stretch>
        </p:blipFill>
        <p:spPr>
          <a:xfrm>
            <a:off x="3284933" y="1687902"/>
            <a:ext cx="3990974" cy="1245410"/>
          </a:xfrm>
          <a:prstGeom prst="rect">
            <a:avLst/>
          </a:prstGeom>
        </p:spPr>
      </p:pic>
      <p:pic>
        <p:nvPicPr>
          <p:cNvPr id="27" name="Picture 26">
            <a:extLst>
              <a:ext uri="{FF2B5EF4-FFF2-40B4-BE49-F238E27FC236}">
                <a16:creationId xmlns:a16="http://schemas.microsoft.com/office/drawing/2014/main" id="{26B8D4C1-3CC6-9834-A877-1F221B3341D0}"/>
              </a:ext>
            </a:extLst>
          </p:cNvPr>
          <p:cNvPicPr>
            <a:picLocks noChangeAspect="1"/>
          </p:cNvPicPr>
          <p:nvPr/>
        </p:nvPicPr>
        <p:blipFill>
          <a:blip r:embed="rId6"/>
          <a:stretch>
            <a:fillRect/>
          </a:stretch>
        </p:blipFill>
        <p:spPr>
          <a:xfrm>
            <a:off x="6647669" y="1107404"/>
            <a:ext cx="4122710" cy="1338159"/>
          </a:xfrm>
          <a:prstGeom prst="rect">
            <a:avLst/>
          </a:prstGeom>
        </p:spPr>
      </p:pic>
      <p:pic>
        <p:nvPicPr>
          <p:cNvPr id="31" name="Picture 30">
            <a:extLst>
              <a:ext uri="{FF2B5EF4-FFF2-40B4-BE49-F238E27FC236}">
                <a16:creationId xmlns:a16="http://schemas.microsoft.com/office/drawing/2014/main" id="{0A355C43-8E25-9F41-13EA-01A40BE293A4}"/>
              </a:ext>
            </a:extLst>
          </p:cNvPr>
          <p:cNvPicPr>
            <a:picLocks noChangeAspect="1"/>
          </p:cNvPicPr>
          <p:nvPr/>
        </p:nvPicPr>
        <p:blipFill>
          <a:blip r:embed="rId7"/>
          <a:stretch>
            <a:fillRect/>
          </a:stretch>
        </p:blipFill>
        <p:spPr>
          <a:xfrm>
            <a:off x="8384110" y="2186766"/>
            <a:ext cx="3722688" cy="1276350"/>
          </a:xfrm>
          <a:prstGeom prst="rect">
            <a:avLst/>
          </a:prstGeom>
        </p:spPr>
      </p:pic>
      <p:pic>
        <p:nvPicPr>
          <p:cNvPr id="33" name="Picture 32">
            <a:extLst>
              <a:ext uri="{FF2B5EF4-FFF2-40B4-BE49-F238E27FC236}">
                <a16:creationId xmlns:a16="http://schemas.microsoft.com/office/drawing/2014/main" id="{7492C902-66AD-3352-D984-F3050B9FA31E}"/>
              </a:ext>
            </a:extLst>
          </p:cNvPr>
          <p:cNvPicPr>
            <a:picLocks noChangeAspect="1"/>
          </p:cNvPicPr>
          <p:nvPr/>
        </p:nvPicPr>
        <p:blipFill>
          <a:blip r:embed="rId8"/>
          <a:stretch>
            <a:fillRect/>
          </a:stretch>
        </p:blipFill>
        <p:spPr>
          <a:xfrm>
            <a:off x="325112" y="3010503"/>
            <a:ext cx="3848100" cy="1276350"/>
          </a:xfrm>
          <a:prstGeom prst="rect">
            <a:avLst/>
          </a:prstGeom>
        </p:spPr>
      </p:pic>
      <p:pic>
        <p:nvPicPr>
          <p:cNvPr id="35" name="Picture 34">
            <a:extLst>
              <a:ext uri="{FF2B5EF4-FFF2-40B4-BE49-F238E27FC236}">
                <a16:creationId xmlns:a16="http://schemas.microsoft.com/office/drawing/2014/main" id="{133C33E6-63A1-81F9-0241-031B13F2AA0F}"/>
              </a:ext>
            </a:extLst>
          </p:cNvPr>
          <p:cNvPicPr>
            <a:picLocks noChangeAspect="1"/>
          </p:cNvPicPr>
          <p:nvPr/>
        </p:nvPicPr>
        <p:blipFill>
          <a:blip r:embed="rId9"/>
          <a:stretch>
            <a:fillRect/>
          </a:stretch>
        </p:blipFill>
        <p:spPr>
          <a:xfrm>
            <a:off x="3467821" y="3386440"/>
            <a:ext cx="4257675" cy="1276350"/>
          </a:xfrm>
          <a:prstGeom prst="rect">
            <a:avLst/>
          </a:prstGeom>
        </p:spPr>
      </p:pic>
      <p:pic>
        <p:nvPicPr>
          <p:cNvPr id="43" name="Picture 42">
            <a:extLst>
              <a:ext uri="{FF2B5EF4-FFF2-40B4-BE49-F238E27FC236}">
                <a16:creationId xmlns:a16="http://schemas.microsoft.com/office/drawing/2014/main" id="{B5C2385A-D2AB-2919-0935-1BFD0AEF7660}"/>
              </a:ext>
            </a:extLst>
          </p:cNvPr>
          <p:cNvPicPr>
            <a:picLocks noChangeAspect="1"/>
          </p:cNvPicPr>
          <p:nvPr/>
        </p:nvPicPr>
        <p:blipFill>
          <a:blip r:embed="rId10"/>
          <a:stretch>
            <a:fillRect/>
          </a:stretch>
        </p:blipFill>
        <p:spPr>
          <a:xfrm>
            <a:off x="7077993" y="3747338"/>
            <a:ext cx="4048125" cy="1247775"/>
          </a:xfrm>
          <a:prstGeom prst="rect">
            <a:avLst/>
          </a:prstGeom>
        </p:spPr>
      </p:pic>
      <p:pic>
        <p:nvPicPr>
          <p:cNvPr id="4" name="Picture 3">
            <a:extLst>
              <a:ext uri="{FF2B5EF4-FFF2-40B4-BE49-F238E27FC236}">
                <a16:creationId xmlns:a16="http://schemas.microsoft.com/office/drawing/2014/main" id="{206012A4-90AB-B3D4-71AA-0A3291899DB3}"/>
              </a:ext>
            </a:extLst>
          </p:cNvPr>
          <p:cNvPicPr>
            <a:picLocks noChangeAspect="1"/>
          </p:cNvPicPr>
          <p:nvPr/>
        </p:nvPicPr>
        <p:blipFill>
          <a:blip r:embed="rId11"/>
          <a:stretch>
            <a:fillRect/>
          </a:stretch>
        </p:blipFill>
        <p:spPr>
          <a:xfrm>
            <a:off x="6647669" y="5335154"/>
            <a:ext cx="1424382" cy="1299536"/>
          </a:xfrm>
          <a:prstGeom prst="rect">
            <a:avLst/>
          </a:prstGeom>
        </p:spPr>
      </p:pic>
    </p:spTree>
    <p:extLst>
      <p:ext uri="{BB962C8B-B14F-4D97-AF65-F5344CB8AC3E}">
        <p14:creationId xmlns:p14="http://schemas.microsoft.com/office/powerpoint/2010/main" val="8971445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3351</TotalTime>
  <Words>1319</Words>
  <Application>Microsoft Office PowerPoint</Application>
  <PresentationFormat>Widescreen</PresentationFormat>
  <Paragraphs>61</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Consolas</vt:lpstr>
      <vt:lpstr>Office Theme</vt:lpstr>
      <vt:lpstr>מה משפיע על שינוי במדד? </vt:lpstr>
      <vt:lpstr>PowerPoint Presentation</vt:lpstr>
      <vt:lpstr>. </vt:lpstr>
      <vt:lpstr>יצרתי טבלת זמן וקישרתי אליה את כל הנתונים</vt:lpstr>
      <vt:lpstr>PowerPoint Presentation</vt:lpstr>
      <vt:lpstr>PowerPoint Presentation</vt:lpstr>
      <vt:lpstr>PowerPoint Presentation</vt:lpstr>
      <vt:lpstr>האם יש השפעה ליום שבוע על עלייה? ככול שהמספר יותר גבוה ככה הוא מופיע יותר פעמים כהפרש שלילי מיום שלפניו, ניתן לראות לפי הסימון שיצא יום ראשון. </vt:lpstr>
      <vt:lpstr>האם יש השפעה לימים בשבוע  על ירידה ? ככול שהמספר יותר גבוה ככה הוא מופיע יותר פעמים כהפרש שלילי מיום שלפניו, ניתן לראות לפי הסימון שיצא יום חמישי</vt:lpstr>
      <vt:lpstr> אחרי הממצאים שמצאתי רציתי לבדוק, אם אני קונה בחמישי ומוכרת בראשון הרוויח יותר מקנייה בראשון ומכירה בחמישי. הכנסתי לפייתון לבדיקה סטטיסטית ומצאתי דווקא שאם קונים בראשון ומוכרים בחמישי, רוב הסיכוים שתרוויח יותר מאשר אם תקנה בחמישי ותמכור בראשון ( כנראה בגלל טווח הזמנים).</vt:lpstr>
      <vt:lpstr>PowerPoint Presentation</vt:lpstr>
      <vt:lpstr>PowerPoint Presentation</vt:lpstr>
      <vt:lpstr>איזה חודש בשנה חיובי או שלילי ביחס לשאר החודשים בשנה?</vt:lpstr>
      <vt:lpstr>בדיקה של רווח או הפסד לכל המניות, המשכתי בדיקה בפייתון</vt:lpstr>
      <vt:lpstr>PowerPoint Presentation</vt:lpstr>
      <vt:lpstr>  בדקתי כמה זמן כדאי להשאיר מניה שקנית בלי למכור כדי להגיע לרווח מקסימלי. גיליתי שככול שמשאירים ליותר זמן הסיכוי להיות ברווח גדל יותר. לאחר עשר שנים לא משנה איזה תאריך בחרתי, זה היה ברווח.</vt:lpstr>
      <vt:lpstr>PowerPoint Presentation</vt:lpstr>
      <vt:lpstr>PowerPoint Presentation</vt:lpstr>
      <vt:lpstr>PowerPoint Presentation</vt:lpstr>
      <vt:lpstr>PowerPoint Presentation</vt:lpstr>
      <vt:lpstr>ייבוא של כל הטבלאות שאני רוצה לבדוק אם הן משפיעות על המדדים, כשהתאריך הוא האינדקס. </vt:lpstr>
      <vt:lpstr>PowerPoint Presentation</vt:lpstr>
      <vt:lpstr>מציאת עשירון עליון ועשירון תחתון של השינוי היומי, יצירת שני מילונים שבאחד נכנס כל העשירון העליון ובשני כל השינוים לפי יום של העשירון התחתון . </vt:lpstr>
      <vt:lpstr>הוספת עמודה של הפרש בין התקופה הזאת לתקופה הקודמת בכל הטבלאות המשפיעות המספריות וחיבור של השינוים לטבלת הזמן </vt:lpstr>
      <vt:lpstr>בדיקה של השינוי במדדים ה"משפיעים" על המדדים בבורסה . </vt:lpstr>
      <vt:lpstr>בדיקה של המלחמות בישראל מול שינוי במדדים, נמצא שאין השפעה. יצא  אחוז כמעט שווה לעלייה ולירידה בזמן שיש מלחמה אותו הדבר לגבי מלחמות בעולם, רק שמלחמות בעולם קיים בכל זמן נתון מלחמה שמוגדרת בעולם ולכן אי אפשר לבדוק שינוי</vt:lpstr>
      <vt:lpstr>בדיקה של מגפות עולמיות על השינוי , נמצא שהמגפה משפיעה כאשר כמות המתים בה גדול מאלף. בתחילת המגפה ירידה חדה ולאחר מכן עליה. </vt:lpstr>
      <vt:lpstr>מסקנות מניתוח מדדים מול נתונים אחרים: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פתיחה מעוצב</dc:title>
  <dc:creator>raz s</dc:creator>
  <cp:lastModifiedBy>raz s</cp:lastModifiedBy>
  <cp:revision>34</cp:revision>
  <dcterms:created xsi:type="dcterms:W3CDTF">2022-05-19T18:35:47Z</dcterms:created>
  <dcterms:modified xsi:type="dcterms:W3CDTF">2022-05-24T18:50:58Z</dcterms:modified>
</cp:coreProperties>
</file>